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7"/>
  </p:notesMasterIdLst>
  <p:sldIdLst>
    <p:sldId id="315" r:id="rId2"/>
    <p:sldId id="358" r:id="rId3"/>
    <p:sldId id="295" r:id="rId4"/>
    <p:sldId id="297" r:id="rId5"/>
    <p:sldId id="298" r:id="rId6"/>
    <p:sldId id="303" r:id="rId7"/>
    <p:sldId id="299" r:id="rId8"/>
    <p:sldId id="300" r:id="rId9"/>
    <p:sldId id="302" r:id="rId10"/>
    <p:sldId id="305" r:id="rId11"/>
    <p:sldId id="306" r:id="rId12"/>
    <p:sldId id="308" r:id="rId13"/>
    <p:sldId id="307" r:id="rId14"/>
    <p:sldId id="325" r:id="rId15"/>
    <p:sldId id="326" r:id="rId16"/>
    <p:sldId id="301" r:id="rId17"/>
    <p:sldId id="365" r:id="rId18"/>
    <p:sldId id="366" r:id="rId19"/>
    <p:sldId id="367" r:id="rId20"/>
    <p:sldId id="316" r:id="rId21"/>
    <p:sldId id="310" r:id="rId22"/>
    <p:sldId id="314" r:id="rId23"/>
    <p:sldId id="313" r:id="rId24"/>
    <p:sldId id="312" r:id="rId25"/>
    <p:sldId id="309" r:id="rId26"/>
    <p:sldId id="329" r:id="rId27"/>
    <p:sldId id="338" r:id="rId28"/>
    <p:sldId id="331" r:id="rId29"/>
    <p:sldId id="332" r:id="rId30"/>
    <p:sldId id="337" r:id="rId31"/>
    <p:sldId id="319" r:id="rId32"/>
    <p:sldId id="324" r:id="rId33"/>
    <p:sldId id="328" r:id="rId34"/>
    <p:sldId id="333" r:id="rId35"/>
    <p:sldId id="322" r:id="rId36"/>
    <p:sldId id="334" r:id="rId37"/>
    <p:sldId id="323" r:id="rId38"/>
    <p:sldId id="342" r:id="rId39"/>
    <p:sldId id="359" r:id="rId40"/>
    <p:sldId id="363" r:id="rId41"/>
    <p:sldId id="364" r:id="rId42"/>
    <p:sldId id="360" r:id="rId43"/>
    <p:sldId id="361" r:id="rId44"/>
    <p:sldId id="362" r:id="rId45"/>
    <p:sldId id="357" r:id="rId46"/>
  </p:sldIdLst>
  <p:sldSz cx="9906000" cy="6858000" type="A4"/>
  <p:notesSz cx="9934575" cy="6802438"/>
  <p:embeddedFontLst>
    <p:embeddedFont>
      <p:font typeface="나눔바른고딕" panose="020B0603020101020101" pitchFamily="50" charset="-127"/>
      <p:regular r:id="rId48"/>
      <p:bold r:id="rId49"/>
    </p:embeddedFont>
    <p:embeddedFont>
      <p:font typeface="NanumSquareRound Regular" panose="020B0600000101010101" pitchFamily="50" charset="-127"/>
      <p:regular r:id="rId50"/>
    </p:embeddedFont>
    <p:embeddedFont>
      <p:font typeface="Helvetica" panose="020B0604020202030204" pitchFamily="34" charset="0"/>
      <p:bold r:id="rId51"/>
    </p:embeddedFont>
  </p:embeddedFontLst>
  <p:defaultTextStyle>
    <a:defPPr marL="0" marR="0" indent="0" algn="l" defTabSz="402305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92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107278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56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AABB7"/>
    <a:srgbClr val="131F45"/>
    <a:srgbClr val="685A67"/>
    <a:srgbClr val="846E47"/>
    <a:srgbClr val="614251"/>
    <a:srgbClr val="43A7B1"/>
    <a:srgbClr val="110906"/>
    <a:srgbClr val="0046A0"/>
    <a:srgbClr val="2C2A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7461" autoAdjust="0"/>
  </p:normalViewPr>
  <p:slideViewPr>
    <p:cSldViewPr snapToGrid="0" snapToObjects="1">
      <p:cViewPr varScale="1">
        <p:scale>
          <a:sx n="152" d="100"/>
          <a:sy n="152" d="100"/>
        </p:scale>
        <p:origin x="1938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3124200" y="509588"/>
            <a:ext cx="3686175" cy="2551112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1324612" y="3231159"/>
            <a:ext cx="7285356" cy="3061097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12867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01152" latinLnBrk="0">
      <a:lnSpc>
        <a:spcPct val="117999"/>
      </a:lnSpc>
      <a:defRPr sz="968" b="0" i="0">
        <a:latin typeface="NanumSquareRound Regular" panose="020B0600000101010101" pitchFamily="34" charset="-127"/>
        <a:ea typeface="NanumSquareRound Regular" panose="020B0600000101010101" pitchFamily="34" charset="-127"/>
        <a:cs typeface="+mn-cs"/>
        <a:sym typeface="Helvetica"/>
      </a:defRPr>
    </a:lvl1pPr>
    <a:lvl2pPr indent="100577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2pPr>
    <a:lvl3pPr indent="201152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3pPr>
    <a:lvl4pPr indent="301728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4pPr>
    <a:lvl5pPr indent="402305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5pPr>
    <a:lvl6pPr indent="502881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6pPr>
    <a:lvl7pPr indent="603457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7pPr>
    <a:lvl8pPr indent="704033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8pPr>
    <a:lvl9pPr indent="804610" defTabSz="201152" latinLnBrk="0">
      <a:lnSpc>
        <a:spcPct val="117999"/>
      </a:lnSpc>
      <a:defRPr sz="968">
        <a:latin typeface="+mn-lt"/>
        <a:ea typeface="+mn-ea"/>
        <a:cs typeface="+mn-cs"/>
        <a:sym typeface="Helvetic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사진">
    <p:bg>
      <p:bgPr>
        <a:solidFill>
          <a:srgbClr val="4871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슬라이드 제목"/>
          <p:cNvSpPr txBox="1">
            <a:spLocks noGrp="1"/>
          </p:cNvSpPr>
          <p:nvPr>
            <p:ph type="title" hasCustomPrompt="1"/>
          </p:nvPr>
        </p:nvSpPr>
        <p:spPr>
          <a:xfrm>
            <a:off x="490143" y="539750"/>
            <a:ext cx="8925719" cy="716582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제목</a:t>
            </a:r>
            <a:endParaRPr dirty="0"/>
          </a:p>
        </p:txBody>
      </p:sp>
      <p:sp>
        <p:nvSpPr>
          <p:cNvPr id="45" name="본문 첫 번째 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0143" y="1186483"/>
            <a:ext cx="8925719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321976">
              <a:lnSpc>
                <a:spcPct val="100000"/>
              </a:lnSpc>
              <a:spcBef>
                <a:spcPts val="0"/>
              </a:spcBef>
              <a:buSzTx/>
              <a:buNone/>
              <a:defRPr sz="2113" b="0" i="0"/>
            </a:lvl1pPr>
            <a:lvl2pPr marL="515988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2pPr>
            <a:lvl3pPr marL="763662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3pPr>
            <a:lvl4pPr marL="1011337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4pPr>
            <a:lvl5pPr marL="1259011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5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부제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46" name="본문 첫 번째 줄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>
              <a:defRPr b="0" i="0"/>
            </a:lvl1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구분점</a:t>
            </a:r>
            <a:r>
              <a:rPr dirty="0"/>
              <a:t> </a:t>
            </a:r>
            <a:r>
              <a:rPr dirty="0" err="1"/>
              <a:t>텍스트</a:t>
            </a:r>
            <a:endParaRPr dirty="0"/>
          </a:p>
        </p:txBody>
      </p:sp>
      <p:sp>
        <p:nvSpPr>
          <p:cNvPr id="47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본문 첫 번째 줄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구분점</a:t>
            </a:r>
            <a:r>
              <a:rPr dirty="0"/>
              <a:t> </a:t>
            </a:r>
            <a:r>
              <a:rPr dirty="0" err="1"/>
              <a:t>텍스트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5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본문 첫 번째 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0143" y="1186483"/>
            <a:ext cx="3972719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321976">
              <a:lnSpc>
                <a:spcPct val="100000"/>
              </a:lnSpc>
              <a:spcBef>
                <a:spcPts val="0"/>
              </a:spcBef>
              <a:buSzTx/>
              <a:buNone/>
              <a:defRPr sz="2113" b="0" i="0"/>
            </a:lvl1pPr>
            <a:lvl2pPr marL="515988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2pPr>
            <a:lvl3pPr marL="763662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3pPr>
            <a:lvl4pPr marL="1011337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4pPr>
            <a:lvl5pPr marL="1259011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5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부제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63" name="본문 첫 번째 줄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490143" y="2124252"/>
            <a:ext cx="3972719" cy="4128316"/>
          </a:xfrm>
          <a:prstGeom prst="rect">
            <a:avLst/>
          </a:prstGeom>
        </p:spPr>
        <p:txBody>
          <a:bodyPr numCol="1" spcCol="38100"/>
          <a:lstStyle>
            <a:lvl1pPr>
              <a:defRPr b="0" i="0"/>
            </a:lvl1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구분점</a:t>
            </a:r>
            <a:r>
              <a:rPr dirty="0"/>
              <a:t> </a:t>
            </a:r>
            <a:r>
              <a:rPr dirty="0" err="1"/>
              <a:t>텍스트</a:t>
            </a:r>
            <a:endParaRPr dirty="0"/>
          </a:p>
        </p:txBody>
      </p:sp>
      <p:sp>
        <p:nvSpPr>
          <p:cNvPr id="64" name="파슬리 버터, 구운 헤이즐넛, 파르메산 치즈를 올린 파파르델레 파스타 그릇"/>
          <p:cNvSpPr>
            <a:spLocks noGrp="1"/>
          </p:cNvSpPr>
          <p:nvPr>
            <p:ph type="pic" idx="22"/>
          </p:nvPr>
        </p:nvSpPr>
        <p:spPr>
          <a:xfrm>
            <a:off x="4953000" y="-203633"/>
            <a:ext cx="4434980" cy="7277917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>
            <a:lvl1pPr>
              <a:defRPr b="0" i="0"/>
            </a:lvl1pPr>
          </a:lstStyle>
          <a:p>
            <a:endParaRPr dirty="0"/>
          </a:p>
        </p:txBody>
      </p:sp>
      <p:sp>
        <p:nvSpPr>
          <p:cNvPr id="65" name="슬라이드 제목"/>
          <p:cNvSpPr txBox="1">
            <a:spLocks noGrp="1"/>
          </p:cNvSpPr>
          <p:nvPr>
            <p:ph type="title" hasCustomPrompt="1"/>
          </p:nvPr>
        </p:nvSpPr>
        <p:spPr>
          <a:xfrm>
            <a:off x="490143" y="539750"/>
            <a:ext cx="3972719" cy="717550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제목</a:t>
            </a:r>
            <a:endParaRPr dirty="0"/>
          </a:p>
        </p:txBody>
      </p:sp>
      <p:sp>
        <p:nvSpPr>
          <p:cNvPr id="6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섹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섹션 제목"/>
          <p:cNvSpPr txBox="1">
            <a:spLocks noGrp="1"/>
          </p:cNvSpPr>
          <p:nvPr>
            <p:ph type="title" hasCustomPrompt="1"/>
          </p:nvPr>
        </p:nvSpPr>
        <p:spPr>
          <a:xfrm>
            <a:off x="490140" y="2266950"/>
            <a:ext cx="8925721" cy="2324100"/>
          </a:xfrm>
          <a:prstGeom prst="rect">
            <a:avLst/>
          </a:prstGeom>
        </p:spPr>
        <p:txBody>
          <a:bodyPr anchor="ctr"/>
          <a:lstStyle>
            <a:lvl1pPr>
              <a:defRPr sz="4713" b="0" i="0" spc="-94"/>
            </a:lvl1pPr>
          </a:lstStyle>
          <a:p>
            <a:r>
              <a:rPr dirty="0" err="1"/>
              <a:t>섹션</a:t>
            </a:r>
            <a:r>
              <a:rPr dirty="0"/>
              <a:t> </a:t>
            </a:r>
            <a:r>
              <a:rPr dirty="0" err="1"/>
              <a:t>제목</a:t>
            </a:r>
            <a:endParaRPr dirty="0"/>
          </a:p>
        </p:txBody>
      </p:sp>
      <p:sp>
        <p:nvSpPr>
          <p:cNvPr id="7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840657" y="6514862"/>
            <a:ext cx="219612" cy="215059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전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슬라이드 제목"/>
          <p:cNvSpPr txBox="1">
            <a:spLocks noGrp="1"/>
          </p:cNvSpPr>
          <p:nvPr>
            <p:ph type="title" hasCustomPrompt="1"/>
          </p:nvPr>
        </p:nvSpPr>
        <p:spPr>
          <a:xfrm>
            <a:off x="490143" y="539750"/>
            <a:ext cx="8925719" cy="71747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제목</a:t>
            </a:r>
            <a:endParaRPr dirty="0"/>
          </a:p>
        </p:txBody>
      </p:sp>
      <p:sp>
        <p:nvSpPr>
          <p:cNvPr id="82" name="본문 첫 번째 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0143" y="1186483"/>
            <a:ext cx="8925719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321976">
              <a:lnSpc>
                <a:spcPct val="100000"/>
              </a:lnSpc>
              <a:spcBef>
                <a:spcPts val="0"/>
              </a:spcBef>
              <a:buSzTx/>
              <a:buNone/>
              <a:defRPr sz="2113" b="0" i="0"/>
            </a:lvl1pPr>
            <a:lvl2pPr marL="515988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2pPr>
            <a:lvl3pPr marL="763662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3pPr>
            <a:lvl4pPr marL="1011337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4pPr>
            <a:lvl5pPr marL="1259011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5pPr>
          </a:lstStyle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부제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8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의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의제 제목"/>
          <p:cNvSpPr txBox="1">
            <a:spLocks noGrp="1"/>
          </p:cNvSpPr>
          <p:nvPr>
            <p:ph type="title" hasCustomPrompt="1"/>
          </p:nvPr>
        </p:nvSpPr>
        <p:spPr>
          <a:xfrm>
            <a:off x="490143" y="539750"/>
            <a:ext cx="8925719" cy="717550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dirty="0" err="1"/>
              <a:t>의제</a:t>
            </a:r>
            <a:r>
              <a:rPr dirty="0"/>
              <a:t> </a:t>
            </a:r>
            <a:r>
              <a:rPr dirty="0" err="1"/>
              <a:t>제목</a:t>
            </a:r>
            <a:endParaRPr dirty="0"/>
          </a:p>
        </p:txBody>
      </p:sp>
      <p:sp>
        <p:nvSpPr>
          <p:cNvPr id="91" name="본문 첫 번째 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0143" y="1186483"/>
            <a:ext cx="8925719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321976">
              <a:lnSpc>
                <a:spcPct val="100000"/>
              </a:lnSpc>
              <a:spcBef>
                <a:spcPts val="0"/>
              </a:spcBef>
              <a:buSzTx/>
              <a:buNone/>
              <a:defRPr sz="2113" b="0" i="0"/>
            </a:lvl1pPr>
            <a:lvl2pPr marL="515988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2pPr>
            <a:lvl3pPr marL="763662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3pPr>
            <a:lvl4pPr marL="1011337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4pPr>
            <a:lvl5pPr marL="1259011" indent="-268314" defTabSz="321976">
              <a:lnSpc>
                <a:spcPct val="100000"/>
              </a:lnSpc>
              <a:spcBef>
                <a:spcPts val="0"/>
              </a:spcBef>
              <a:defRPr sz="2113" b="0" i="0"/>
            </a:lvl5pPr>
          </a:lstStyle>
          <a:p>
            <a:r>
              <a:rPr dirty="0" err="1"/>
              <a:t>의제</a:t>
            </a:r>
            <a:r>
              <a:rPr dirty="0"/>
              <a:t> </a:t>
            </a:r>
            <a:r>
              <a:rPr dirty="0" err="1"/>
              <a:t>부제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2" name="본문 첫 번째 줄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335393">
              <a:lnSpc>
                <a:spcPct val="100000"/>
              </a:lnSpc>
              <a:spcBef>
                <a:spcPts val="731"/>
              </a:spcBef>
              <a:buSzTx/>
              <a:buNone/>
              <a:defRPr sz="2235" b="0" i="0" spc="-40"/>
            </a:lvl1pPr>
          </a:lstStyle>
          <a:p>
            <a:r>
              <a:rPr dirty="0" err="1"/>
              <a:t>의제</a:t>
            </a:r>
            <a:r>
              <a:rPr dirty="0"/>
              <a:t> </a:t>
            </a:r>
            <a:r>
              <a:rPr dirty="0" err="1"/>
              <a:t>주제</a:t>
            </a:r>
            <a:endParaRPr dirty="0"/>
          </a:p>
        </p:txBody>
      </p:sp>
      <p:sp>
        <p:nvSpPr>
          <p:cNvPr id="9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내역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본문 첫 번째 줄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90143" y="2460424"/>
            <a:ext cx="8925719" cy="1937157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4713" b="0" i="0" spc="-94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4713" b="0" i="0" spc="-94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4713" b="0" i="0" spc="-94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4713" b="0" i="0" spc="-94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4713" b="0" i="0" spc="-94"/>
            </a:lvl5pPr>
          </a:lstStyle>
          <a:p>
            <a:r>
              <a:rPr dirty="0" err="1"/>
              <a:t>내역서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중요한 사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본문 첫 번째 줄…"/>
          <p:cNvSpPr txBox="1">
            <a:spLocks noGrp="1"/>
          </p:cNvSpPr>
          <p:nvPr>
            <p:ph type="body" idx="1" hasCustomPrompt="1"/>
          </p:nvPr>
        </p:nvSpPr>
        <p:spPr>
          <a:xfrm>
            <a:off x="490143" y="537965"/>
            <a:ext cx="8925719" cy="3620793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157" b="0" i="0" spc="-102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157" b="0" i="0" spc="-102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157" b="0" i="0" spc="-102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157" b="0" i="0" spc="-102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157" b="0" i="0" spc="-102"/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9" name="사실 정보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90143" y="4131090"/>
            <a:ext cx="8925719" cy="46739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321976">
              <a:lnSpc>
                <a:spcPct val="100000"/>
              </a:lnSpc>
              <a:spcBef>
                <a:spcPts val="0"/>
              </a:spcBef>
              <a:buSzTx/>
              <a:buNone/>
              <a:defRPr sz="2113" b="0" i="0"/>
            </a:lvl1pPr>
          </a:lstStyle>
          <a:p>
            <a:r>
              <a:rPr dirty="0" err="1"/>
              <a:t>사실</a:t>
            </a:r>
            <a:r>
              <a:rPr dirty="0"/>
              <a:t> </a:t>
            </a:r>
            <a:r>
              <a:rPr dirty="0" err="1"/>
              <a:t>정보</a:t>
            </a:r>
            <a:endParaRPr dirty="0"/>
          </a:p>
        </p:txBody>
      </p:sp>
      <p:sp>
        <p:nvSpPr>
          <p:cNvPr id="11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본문 첫 번째 줄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87198" y="5337727"/>
            <a:ext cx="8206272" cy="31849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335393">
              <a:lnSpc>
                <a:spcPct val="100000"/>
              </a:lnSpc>
              <a:spcBef>
                <a:spcPts val="0"/>
              </a:spcBef>
              <a:buSzTx/>
              <a:buNone/>
              <a:defRPr sz="1463" b="0" i="0"/>
            </a:lvl1pPr>
            <a:lvl2pPr marL="433430" indent="-185756" defTabSz="335393">
              <a:lnSpc>
                <a:spcPct val="100000"/>
              </a:lnSpc>
              <a:spcBef>
                <a:spcPts val="0"/>
              </a:spcBef>
              <a:defRPr sz="1463" b="0" i="0"/>
            </a:lvl2pPr>
            <a:lvl3pPr marL="681104" indent="-185756" defTabSz="335393">
              <a:lnSpc>
                <a:spcPct val="100000"/>
              </a:lnSpc>
              <a:spcBef>
                <a:spcPts val="0"/>
              </a:spcBef>
              <a:defRPr sz="1463" b="0" i="0"/>
            </a:lvl3pPr>
            <a:lvl4pPr marL="928779" indent="-185756" defTabSz="335393">
              <a:lnSpc>
                <a:spcPct val="100000"/>
              </a:lnSpc>
              <a:spcBef>
                <a:spcPts val="0"/>
              </a:spcBef>
              <a:defRPr sz="1463" b="0" i="0"/>
            </a:lvl4pPr>
            <a:lvl5pPr marL="1176453" indent="-185756" defTabSz="335393">
              <a:lnSpc>
                <a:spcPct val="100000"/>
              </a:lnSpc>
              <a:spcBef>
                <a:spcPts val="0"/>
              </a:spcBef>
              <a:defRPr sz="1463" b="0" i="0"/>
            </a:lvl5pPr>
          </a:lstStyle>
          <a:p>
            <a:r>
              <a:rPr dirty="0" err="1"/>
              <a:t>속성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18" name="본문 첫 번째 줄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712531" y="2469933"/>
            <a:ext cx="8480938" cy="1918141"/>
          </a:xfrm>
          <a:prstGeom prst="rect">
            <a:avLst/>
          </a:prstGeom>
        </p:spPr>
        <p:txBody>
          <a:bodyPr numCol="1" spcCol="38100"/>
          <a:lstStyle>
            <a:lvl1pPr marL="190916" indent="-122243">
              <a:spcBef>
                <a:spcPts val="0"/>
              </a:spcBef>
              <a:buSzTx/>
              <a:buNone/>
              <a:defRPr sz="3454" b="0" i="0" spc="-81"/>
            </a:lvl1pPr>
          </a:lstStyle>
          <a:p>
            <a:r>
              <a:rPr dirty="0"/>
              <a:t>“</a:t>
            </a:r>
            <a:r>
              <a:rPr dirty="0" err="1"/>
              <a:t>멋진</a:t>
            </a:r>
            <a:r>
              <a:rPr dirty="0"/>
              <a:t> </a:t>
            </a:r>
            <a:r>
              <a:rPr dirty="0" err="1"/>
              <a:t>인용구</a:t>
            </a:r>
            <a:r>
              <a:rPr dirty="0"/>
              <a:t>”</a:t>
            </a:r>
          </a:p>
        </p:txBody>
      </p:sp>
      <p:sp>
        <p:nvSpPr>
          <p:cNvPr id="11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볶음밥과 삶은 계란을 넣은 샐러드 그릇과 젓가락"/>
          <p:cNvSpPr>
            <a:spLocks noGrp="1"/>
          </p:cNvSpPr>
          <p:nvPr>
            <p:ph type="pic" sz="quarter" idx="21"/>
          </p:nvPr>
        </p:nvSpPr>
        <p:spPr>
          <a:xfrm>
            <a:off x="6402785" y="508002"/>
            <a:ext cx="3022134" cy="2974839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>
            <a:lvl1pPr>
              <a:defRPr b="0" i="0"/>
            </a:lvl1pPr>
          </a:lstStyle>
          <a:p>
            <a:endParaRPr dirty="0"/>
          </a:p>
        </p:txBody>
      </p:sp>
      <p:sp>
        <p:nvSpPr>
          <p:cNvPr id="127" name="연어 어묵, 샐러드, 후무스가 든 그릇 "/>
          <p:cNvSpPr>
            <a:spLocks noGrp="1"/>
          </p:cNvSpPr>
          <p:nvPr>
            <p:ph type="pic" sz="half" idx="22"/>
          </p:nvPr>
        </p:nvSpPr>
        <p:spPr>
          <a:xfrm>
            <a:off x="5484416" y="1989140"/>
            <a:ext cx="4241006" cy="607509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>
            <a:lvl1pPr>
              <a:defRPr b="0" i="0"/>
            </a:lvl1pPr>
          </a:lstStyle>
          <a:p>
            <a:endParaRPr dirty="0"/>
          </a:p>
        </p:txBody>
      </p:sp>
      <p:sp>
        <p:nvSpPr>
          <p:cNvPr id="128" name="파슬리 버터, 구운 헤이즐넛, 파르메산 치즈를 올린 파파르델레 파스타 그릇"/>
          <p:cNvSpPr>
            <a:spLocks noGrp="1"/>
          </p:cNvSpPr>
          <p:nvPr>
            <p:ph type="pic" idx="23"/>
          </p:nvPr>
        </p:nvSpPr>
        <p:spPr>
          <a:xfrm>
            <a:off x="-56751" y="247650"/>
            <a:ext cx="6748463" cy="622935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>
            <a:lvl1pPr>
              <a:defRPr b="0" i="0"/>
            </a:lvl1pPr>
          </a:lstStyle>
          <a:p>
            <a:endParaRPr dirty="0"/>
          </a:p>
        </p:txBody>
      </p:sp>
      <p:sp>
        <p:nvSpPr>
          <p:cNvPr id="12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볶음밥과 삶은 계란을 넣은 샐러드 그릇과 젓가락"/>
          <p:cNvSpPr>
            <a:spLocks noGrp="1"/>
          </p:cNvSpPr>
          <p:nvPr>
            <p:ph type="pic" idx="21"/>
          </p:nvPr>
        </p:nvSpPr>
        <p:spPr>
          <a:xfrm>
            <a:off x="-541735" y="-2762250"/>
            <a:ext cx="10989469" cy="108204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>
            <a:lvl1pPr>
              <a:defRPr b="0" i="0"/>
            </a:lvl1pPr>
          </a:lstStyle>
          <a:p>
            <a:endParaRPr dirty="0"/>
          </a:p>
        </p:txBody>
      </p:sp>
      <p:sp>
        <p:nvSpPr>
          <p:cNvPr id="137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직사각형"/>
          <p:cNvSpPr/>
          <p:nvPr/>
        </p:nvSpPr>
        <p:spPr>
          <a:xfrm>
            <a:off x="1010548" y="-11120"/>
            <a:ext cx="7884906" cy="808609"/>
          </a:xfrm>
          <a:prstGeom prst="rect">
            <a:avLst/>
          </a:prstGeom>
          <a:solidFill>
            <a:srgbClr val="5272A1"/>
          </a:solidFill>
          <a:ln w="12700">
            <a:miter lim="400000"/>
          </a:ln>
        </p:spPr>
        <p:txBody>
          <a:bodyPr lIns="20638" tIns="20638" rIns="20638" bIns="20638" anchor="ctr"/>
          <a:lstStyle/>
          <a:p>
            <a:pPr defTabSz="266929">
              <a:defRPr b="1">
                <a:solidFill>
                  <a:srgbClr val="FFFFFF"/>
                </a:solidFill>
              </a:defRPr>
            </a:pPr>
            <a:endParaRPr sz="975" b="0" i="0" dirty="0">
              <a:latin typeface="NanumSquareRound Regular" panose="020B0600000101010101" pitchFamily="34" charset="-127"/>
              <a:ea typeface="NanumSquareRound Regular" panose="020B0600000101010101" pitchFamily="34" charset="-127"/>
            </a:endParaRPr>
          </a:p>
        </p:txBody>
      </p:sp>
      <p:pic>
        <p:nvPicPr>
          <p:cNvPr id="152" name="이미지" descr="이미지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7156" y="56817"/>
            <a:ext cx="441697" cy="317138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2022…"/>
          <p:cNvSpPr txBox="1"/>
          <p:nvPr/>
        </p:nvSpPr>
        <p:spPr>
          <a:xfrm>
            <a:off x="8001595" y="161330"/>
            <a:ext cx="683988" cy="520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6424" tIns="16424" rIns="16424" bIns="16424" anchor="ctr">
            <a:spAutoFit/>
          </a:bodyPr>
          <a:lstStyle/>
          <a:p>
            <a:pPr algn="l" defTabSz="788449">
              <a:defRPr sz="2600">
                <a:ln w="101600" cap="flat">
                  <a:solidFill>
                    <a:srgbClr val="4871A6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blurRad="254000" rotWithShape="0">
                    <a:srgbClr val="000000"/>
                  </a:outerShdw>
                </a:effectLst>
              </a:defRPr>
            </a:pPr>
            <a:r>
              <a:rPr sz="1056" b="0" i="0" dirty="0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2022 </a:t>
            </a:r>
          </a:p>
          <a:p>
            <a:pPr algn="l" defTabSz="788449">
              <a:defRPr sz="2600">
                <a:ln w="101600" cap="flat">
                  <a:solidFill>
                    <a:srgbClr val="4871A6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blurRad="254000" rotWithShape="0">
                    <a:srgbClr val="000000"/>
                  </a:outerShdw>
                </a:effectLst>
              </a:defRPr>
            </a:pPr>
            <a:r>
              <a:rPr sz="1056" b="0" i="0" dirty="0" err="1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슈퍼시니어</a:t>
            </a:r>
            <a:r>
              <a:rPr sz="1056" b="0" i="0" dirty="0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 </a:t>
            </a:r>
          </a:p>
          <a:p>
            <a:pPr algn="l" defTabSz="788449">
              <a:defRPr sz="2600">
                <a:ln w="101600" cap="flat">
                  <a:solidFill>
                    <a:srgbClr val="4871A6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blurRad="254000" rotWithShape="0">
                    <a:srgbClr val="000000"/>
                  </a:outerShdw>
                </a:effectLst>
              </a:defRPr>
            </a:pPr>
            <a:r>
              <a:rPr sz="1056" b="0" i="0" dirty="0" err="1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페스티벌</a:t>
            </a:r>
            <a:endParaRPr sz="1056" b="0" i="0" dirty="0">
              <a:latin typeface="NanumSquareRound Regular" panose="020B0600000101010101" pitchFamily="34" charset="-127"/>
              <a:ea typeface="NanumSquareRound Regular" panose="020B0600000101010101" pitchFamily="34" charset="-127"/>
            </a:endParaRPr>
          </a:p>
        </p:txBody>
      </p:sp>
      <p:sp>
        <p:nvSpPr>
          <p:cNvPr id="154" name="2022…"/>
          <p:cNvSpPr txBox="1"/>
          <p:nvPr/>
        </p:nvSpPr>
        <p:spPr>
          <a:xfrm>
            <a:off x="8001596" y="161330"/>
            <a:ext cx="650325" cy="520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6424" tIns="16424" rIns="16424" bIns="16424" anchor="ctr">
            <a:spAutoFit/>
          </a:bodyPr>
          <a:lstStyle/>
          <a:p>
            <a:pPr algn="l" defTabSz="788449">
              <a:defRPr sz="2600">
                <a:solidFill>
                  <a:srgbClr val="FFFFFF"/>
                </a:solidFill>
                <a:effectLst>
                  <a:outerShdw blurRad="127000" rotWithShape="0">
                    <a:srgbClr val="F2D54D">
                      <a:alpha val="30000"/>
                    </a:srgbClr>
                  </a:outerShdw>
                </a:effectLst>
              </a:defRPr>
            </a:pPr>
            <a:r>
              <a:rPr sz="1056" b="0" i="0" dirty="0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2022</a:t>
            </a:r>
          </a:p>
          <a:p>
            <a:pPr algn="l" defTabSz="788449">
              <a:defRPr sz="2600">
                <a:solidFill>
                  <a:srgbClr val="FFFFFF"/>
                </a:solidFill>
                <a:effectLst>
                  <a:outerShdw blurRad="127000" rotWithShape="0">
                    <a:srgbClr val="F2D54D">
                      <a:alpha val="30000"/>
                    </a:srgbClr>
                  </a:outerShdw>
                </a:effectLst>
              </a:defRPr>
            </a:pPr>
            <a:r>
              <a:rPr sz="1056" b="0" i="0" dirty="0" err="1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슈퍼시니어</a:t>
            </a:r>
            <a:endParaRPr sz="1056" b="0" i="0" dirty="0">
              <a:latin typeface="NanumSquareRound Regular" panose="020B0600000101010101" pitchFamily="34" charset="-127"/>
              <a:ea typeface="NanumSquareRound Regular" panose="020B0600000101010101" pitchFamily="34" charset="-127"/>
            </a:endParaRPr>
          </a:p>
          <a:p>
            <a:pPr algn="l" defTabSz="788449">
              <a:defRPr sz="2600">
                <a:solidFill>
                  <a:srgbClr val="FFFFFF"/>
                </a:solidFill>
                <a:effectLst>
                  <a:outerShdw blurRad="127000" rotWithShape="0">
                    <a:srgbClr val="F2D54D">
                      <a:alpha val="30000"/>
                    </a:srgbClr>
                  </a:outerShdw>
                </a:effectLst>
              </a:defRPr>
            </a:pPr>
            <a:r>
              <a:rPr sz="1056" b="0" i="0" dirty="0" err="1">
                <a:latin typeface="NanumSquareRound Regular" panose="020B0600000101010101" pitchFamily="34" charset="-127"/>
                <a:ea typeface="NanumSquareRound Regular" panose="020B0600000101010101" pitchFamily="34" charset="-127"/>
              </a:rPr>
              <a:t>페스티벌</a:t>
            </a:r>
            <a:endParaRPr sz="1056" b="0" i="0" dirty="0">
              <a:latin typeface="NanumSquareRound Regular" panose="020B0600000101010101" pitchFamily="34" charset="-127"/>
              <a:ea typeface="NanumSquareRound Regular" panose="020B0600000101010101" pitchFamily="34" charset="-127"/>
            </a:endParaRPr>
          </a:p>
        </p:txBody>
      </p:sp>
      <p:sp>
        <p:nvSpPr>
          <p:cNvPr id="155" name="직사각형"/>
          <p:cNvSpPr/>
          <p:nvPr/>
        </p:nvSpPr>
        <p:spPr>
          <a:xfrm>
            <a:off x="1011039" y="6352622"/>
            <a:ext cx="7884906" cy="505381"/>
          </a:xfrm>
          <a:prstGeom prst="rect">
            <a:avLst/>
          </a:prstGeom>
          <a:solidFill>
            <a:srgbClr val="263E6C"/>
          </a:solidFill>
          <a:ln w="12700">
            <a:miter lim="400000"/>
          </a:ln>
        </p:spPr>
        <p:txBody>
          <a:bodyPr lIns="20638" tIns="20638" rIns="20638" bIns="20638" anchor="ctr"/>
          <a:lstStyle/>
          <a:p>
            <a:pPr defTabSz="266929">
              <a:defRPr b="1">
                <a:solidFill>
                  <a:srgbClr val="FFFFFF"/>
                </a:solidFill>
              </a:defRPr>
            </a:pPr>
            <a:endParaRPr sz="975" b="0" i="0" dirty="0">
              <a:latin typeface="NanumSquareRound Regular" panose="020B0600000101010101" pitchFamily="34" charset="-127"/>
              <a:ea typeface="NanumSquareRound Regular" panose="020B0600000101010101" pitchFamily="34" charset="-127"/>
            </a:endParaRPr>
          </a:p>
        </p:txBody>
      </p:sp>
      <p:pic>
        <p:nvPicPr>
          <p:cNvPr id="156" name="이미지" descr="이미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277" y="6478965"/>
            <a:ext cx="1094647" cy="252692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858059" y="5872755"/>
            <a:ext cx="185843" cy="181675"/>
          </a:xfrm>
          <a:prstGeom prst="rect">
            <a:avLst/>
          </a:prstGeom>
        </p:spPr>
        <p:txBody>
          <a:bodyPr lIns="40429" tIns="40429" rIns="40429" bIns="40429"/>
          <a:lstStyle>
            <a:lvl1pPr>
              <a:defRPr sz="650" b="0" i="0"/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본문 첫 번째 줄…"/>
          <p:cNvSpPr txBox="1">
            <a:spLocks noGrp="1"/>
          </p:cNvSpPr>
          <p:nvPr>
            <p:ph type="body" idx="1" hasCustomPrompt="1"/>
          </p:nvPr>
        </p:nvSpPr>
        <p:spPr>
          <a:xfrm>
            <a:off x="490143" y="2124254"/>
            <a:ext cx="8925719" cy="4128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rPr dirty="0" err="1"/>
              <a:t>슬라이드</a:t>
            </a:r>
            <a:r>
              <a:rPr dirty="0"/>
              <a:t> </a:t>
            </a:r>
            <a:r>
              <a:rPr dirty="0" err="1"/>
              <a:t>구분점</a:t>
            </a:r>
            <a:r>
              <a:rPr dirty="0"/>
              <a:t> </a:t>
            </a:r>
            <a:r>
              <a:rPr dirty="0" err="1"/>
              <a:t>텍스트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3" name="제목 텍스트"/>
          <p:cNvSpPr txBox="1">
            <a:spLocks noGrp="1"/>
          </p:cNvSpPr>
          <p:nvPr>
            <p:ph type="title"/>
          </p:nvPr>
        </p:nvSpPr>
        <p:spPr>
          <a:xfrm>
            <a:off x="1484181" y="1371600"/>
            <a:ext cx="7924801" cy="752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 err="1"/>
              <a:t>제목</a:t>
            </a:r>
            <a:r>
              <a:rPr dirty="0"/>
              <a:t> </a:t>
            </a:r>
            <a:r>
              <a:rPr dirty="0" err="1"/>
              <a:t>텍스트</a:t>
            </a:r>
            <a:endParaRPr dirty="0"/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4840657" y="6512745"/>
            <a:ext cx="219612" cy="215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37354">
              <a:defRPr sz="731" b="0" i="0">
                <a:solidFill>
                  <a:srgbClr val="000000"/>
                </a:solidFill>
                <a:latin typeface="NanumSquareRound Regular" panose="020B0600000101010101" pitchFamily="34" charset="-127"/>
                <a:ea typeface="NanumSquareRound Regular" panose="020B0600000101010101" pitchFamily="34" charset="-127"/>
              </a:defRPr>
            </a:lvl1pPr>
          </a:lstStyle>
          <a:p>
            <a:fld id="{86CB4B4D-7CA3-9044-876B-883B54F8677D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transition spd="med"/>
  <p:txStyles>
    <p:titleStyle>
      <a:lvl1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0" i="0" u="none" strike="noStrike" cap="none" spc="-69" baseline="0">
          <a:solidFill>
            <a:srgbClr val="000000"/>
          </a:solidFill>
          <a:uFillTx/>
          <a:latin typeface="NanumSquareRound Regular" panose="020B0600000101010101" pitchFamily="34" charset="-127"/>
          <a:ea typeface="NanumSquareRound Regular" panose="020B0600000101010101" pitchFamily="34" charset="-127"/>
          <a:cs typeface="+mn-cs"/>
          <a:sym typeface="Helvetica"/>
        </a:defRPr>
      </a:lvl1pPr>
      <a:lvl2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99067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54" b="1" i="0" u="none" strike="noStrike" cap="none" spc="-69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247674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NanumSquareRound Regular" panose="020B0600000101010101" pitchFamily="34" charset="-127"/>
          <a:ea typeface="NanumSquareRound Regular" panose="020B0600000101010101" pitchFamily="34" charset="-127"/>
          <a:cs typeface="+mn-cs"/>
          <a:sym typeface="Helvetica"/>
        </a:defRPr>
      </a:lvl1pPr>
      <a:lvl2pPr marL="495349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NanumSquareRound Regular" panose="020B0600000101010101" pitchFamily="34" charset="-127"/>
          <a:ea typeface="NanumSquareRound Regular" panose="020B0600000101010101" pitchFamily="34" charset="-127"/>
          <a:cs typeface="+mn-cs"/>
          <a:sym typeface="Helvetica"/>
        </a:defRPr>
      </a:lvl2pPr>
      <a:lvl3pPr marL="743023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NanumSquareRound Regular" panose="020B0600000101010101" pitchFamily="34" charset="-127"/>
          <a:ea typeface="NanumSquareRound Regular" panose="020B0600000101010101" pitchFamily="34" charset="-127"/>
          <a:cs typeface="+mn-cs"/>
          <a:sym typeface="Helvetica"/>
        </a:defRPr>
      </a:lvl3pPr>
      <a:lvl4pPr marL="990697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NanumSquareRound Regular" panose="020B0600000101010101" pitchFamily="34" charset="-127"/>
          <a:ea typeface="NanumSquareRound Regular" panose="020B0600000101010101" pitchFamily="34" charset="-127"/>
          <a:cs typeface="+mn-cs"/>
          <a:sym typeface="Helvetica"/>
        </a:defRPr>
      </a:lvl4pPr>
      <a:lvl5pPr marL="1238372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NanumSquareRound Regular" panose="020B0600000101010101" pitchFamily="34" charset="-127"/>
          <a:ea typeface="NanumSquareRound Regular" panose="020B0600000101010101" pitchFamily="34" charset="-127"/>
          <a:cs typeface="+mn-cs"/>
          <a:sym typeface="Helvetica"/>
        </a:defRPr>
      </a:lvl5pPr>
      <a:lvl6pPr marL="1486046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1733720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1981394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2229069" marR="0" indent="-247674" algn="l" defTabSz="990672" rtl="0" latinLnBrk="0">
        <a:lnSpc>
          <a:spcPct val="90000"/>
        </a:lnSpc>
        <a:spcBef>
          <a:spcPts val="1829"/>
        </a:spcBef>
        <a:spcAft>
          <a:spcPts val="0"/>
        </a:spcAft>
        <a:buClrTx/>
        <a:buSzPct val="123000"/>
        <a:buFontTx/>
        <a:buChar char="•"/>
        <a:tabLst/>
        <a:defRPr sz="195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ctr" defTabSz="23735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3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586417"/>
            <a:ext cx="9906000" cy="3600000"/>
          </a:xfrm>
          <a:prstGeom prst="rect">
            <a:avLst/>
          </a:prstGeom>
          <a:solidFill>
            <a:srgbClr val="A41C1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2">
            <a:clrChange>
              <a:clrFrom>
                <a:srgbClr val="BB141A"/>
              </a:clrFrom>
              <a:clrTo>
                <a:srgbClr val="BB141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93496" y="5485778"/>
            <a:ext cx="1466112" cy="371114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7809318" y="3309929"/>
            <a:ext cx="20382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743023" latinLnBrk="1" hangingPunct="1"/>
            <a:r>
              <a:rPr lang="en-US" altLang="ko-KR" sz="1400" b="1" kern="1200" spc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portfolio</a:t>
            </a:r>
            <a:endParaRPr lang="ko-KR" altLang="en-US" sz="1400" b="1" kern="1200" spc="10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040150" y="5857798"/>
            <a:ext cx="16468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ko-KR" altLang="en-US" sz="800" b="1" kern="1200" spc="150" dirty="0" err="1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S</a:t>
            </a:r>
            <a:r>
              <a:rPr lang="ko-KR" altLang="en-US" sz="800" b="1" kern="1200" spc="150" dirty="0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  </a:t>
            </a:r>
            <a:r>
              <a:rPr lang="ko-KR" altLang="en-US" sz="800" b="1" kern="1200" spc="150" dirty="0" err="1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I</a:t>
            </a:r>
            <a:r>
              <a:rPr lang="ko-KR" altLang="en-US" sz="800" b="1" kern="1200" spc="150" dirty="0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  </a:t>
            </a:r>
            <a:r>
              <a:rPr lang="ko-KR" altLang="en-US" sz="800" b="1" kern="1200" spc="150" dirty="0" err="1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N</a:t>
            </a:r>
            <a:r>
              <a:rPr lang="ko-KR" altLang="en-US" sz="800" b="1" kern="1200" spc="150" dirty="0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  C  </a:t>
            </a:r>
            <a:r>
              <a:rPr lang="ko-KR" altLang="en-US" sz="800" b="1" kern="1200" spc="150" dirty="0" err="1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E</a:t>
            </a:r>
            <a:r>
              <a:rPr lang="ko-KR" altLang="en-US" sz="800" b="1" kern="1200" spc="150" dirty="0">
                <a:solidFill>
                  <a:srgbClr val="FFFFFF"/>
                </a:solidFill>
                <a:latin typeface="NanumSquareRound Regular" panose="020B0600000101010101" pitchFamily="50" charset="-127"/>
                <a:ea typeface="NanumSquareRound Regular" panose="020B0600000101010101" pitchFamily="50" charset="-127"/>
              </a:rPr>
              <a:t>  2  0  0  5</a:t>
            </a:r>
          </a:p>
        </p:txBody>
      </p:sp>
    </p:spTree>
    <p:extLst>
      <p:ext uri="{BB962C8B-B14F-4D97-AF65-F5344CB8AC3E}">
        <p14:creationId xmlns:p14="http://schemas.microsoft.com/office/powerpoint/2010/main" val="36541284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1267406"/>
            <a:ext cx="9906000" cy="432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19300" y="944322"/>
            <a:ext cx="68800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743023" latinLnBrk="1" hangingPunct="1"/>
            <a:r>
              <a:rPr lang="en-US" altLang="ko-KR" sz="1100" b="1" kern="1200" spc="1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Profile</a:t>
            </a:r>
            <a:endParaRPr lang="ko-KR" altLang="en-US" sz="1100" b="1" kern="1200" spc="1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-1" y="3321818"/>
            <a:ext cx="9906001" cy="34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3023" latinLnBrk="1" hangingPunct="1">
              <a:lnSpc>
                <a:spcPct val="150000"/>
              </a:lnSpc>
            </a:pPr>
            <a:r>
              <a:rPr lang="ko-KR" altLang="en-US" sz="1200" b="1" kern="12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㈜</a:t>
            </a:r>
            <a:r>
              <a:rPr lang="ko-KR" altLang="en-US" sz="1200" b="1" kern="1200" dirty="0" err="1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더에스디와</a:t>
            </a:r>
            <a:r>
              <a:rPr lang="ko-KR" altLang="en-US" sz="1200" b="1" kern="12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타사와 </a:t>
            </a:r>
            <a:r>
              <a:rPr lang="ko-KR" altLang="en-US" sz="1200" b="1" kern="1200" dirty="0" err="1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다른점</a:t>
            </a:r>
            <a:endParaRPr lang="en-US" altLang="ko-KR" sz="1200" b="1" kern="1200" dirty="0">
              <a:solidFill>
                <a:srgbClr val="7E673E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" y="4048330"/>
            <a:ext cx="9906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3023" latinLnBrk="1" hangingPunct="1">
              <a:lnSpc>
                <a:spcPct val="130000"/>
              </a:lnSpc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㈜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더에스디는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정부 및 공공기관 주관의 행사에 대한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743023" latinLnBrk="1" hangingPunct="1">
              <a:lnSpc>
                <a:spcPct val="130000"/>
              </a:lnSpc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남다른 기술력과 전문 지식을 보유하고 있습니다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defTabSz="743023" latinLnBrk="1" hangingPunct="1">
              <a:lnSpc>
                <a:spcPct val="130000"/>
              </a:lnSpc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행사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광고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전시기획을 전문으로 하며 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743023" latinLnBrk="1" hangingPunct="1">
              <a:lnSpc>
                <a:spcPct val="130000"/>
              </a:lnSpc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오랜 경험과 노하우를 기반으로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다양한 정부 기관 및 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defTabSz="743023" latinLnBrk="1" hangingPunct="1">
              <a:lnSpc>
                <a:spcPct val="130000"/>
              </a:lnSpc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기업의 프로젝트 수행 경험과 전문적인 네트워크를 갖추고 있습니다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75823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1267406"/>
            <a:ext cx="9906000" cy="432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11" name="Group 234">
            <a:extLst>
              <a:ext uri="{FF2B5EF4-FFF2-40B4-BE49-F238E27FC236}">
                <a16:creationId xmlns:a16="http://schemas.microsoft.com/office/drawing/2014/main" id="{55FFB98C-B8DF-4E5F-B3BD-783C45E3C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107628"/>
              </p:ext>
            </p:extLst>
          </p:nvPr>
        </p:nvGraphicFramePr>
        <p:xfrm>
          <a:off x="848563" y="2136482"/>
          <a:ext cx="3564278" cy="2832318"/>
        </p:xfrm>
        <a:graphic>
          <a:graphicData uri="http://schemas.openxmlformats.org/drawingml/2006/table">
            <a:tbl>
              <a:tblPr/>
              <a:tblGrid>
                <a:gridCol w="805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39">
                <a:tc>
                  <a:txBody>
                    <a:bodyPr/>
                    <a:lstStyle>
                      <a:lvl1pPr marL="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1pPr>
                      <a:lvl2pPr marL="4572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2pPr>
                      <a:lvl3pPr marL="9144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3pPr>
                      <a:lvl4pPr marL="13716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4pPr>
                      <a:lvl5pPr marL="18288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5pPr>
                      <a:lvl6pPr marL="22860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6pPr>
                      <a:lvl7pPr marL="27432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7pPr>
                      <a:lvl8pPr marL="32004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8pPr>
                      <a:lvl9pPr marL="36576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9pPr>
                    </a:lstStyle>
                    <a:p>
                      <a:pPr algn="ctr" latinLnBrk="1">
                        <a:spcAft>
                          <a:spcPts val="40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회사명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1pPr>
                      <a:lvl2pPr marL="4572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2pPr>
                      <a:lvl3pPr marL="9144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3pPr>
                      <a:lvl4pPr marL="13716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4pPr>
                      <a:lvl5pPr marL="18288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5pPr>
                      <a:lvl6pPr marL="22860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6pPr>
                      <a:lvl7pPr marL="27432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7pPr>
                      <a:lvl8pPr marL="32004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8pPr>
                      <a:lvl9pPr marL="3657600" marR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cap="none" spc="0" baseline="0">
                          <a:solidFill>
                            <a:schemeClr val="tx1"/>
                          </a:solidFill>
                          <a:uFillTx/>
                          <a:latin typeface="굴림"/>
                          <a:ea typeface="굴림"/>
                          <a:cs typeface=""/>
                          <a:sym typeface="Helvetica"/>
                        </a:defRPr>
                      </a:lvl9pPr>
                    </a:lstStyle>
                    <a:p>
                      <a:pPr algn="l" latinLnBrk="1">
                        <a:spcAft>
                          <a:spcPts val="400"/>
                        </a:spcAft>
                      </a:pP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(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주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) </a:t>
                      </a:r>
                      <a:r>
                        <a:rPr kumimoji="0" lang="ko-KR" altLang="en-US" sz="900" b="0" i="0" u="none" strike="noStrike" kern="1200" cap="none" spc="0" normalizeH="0" baseline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더에스디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   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/  (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영문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) THESD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41">
                <a:tc>
                  <a:txBody>
                    <a:bodyPr/>
                    <a:lstStyle/>
                    <a:p>
                      <a:pPr marL="0" marR="0" indent="0" algn="ctr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설    립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2005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03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08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일</a:t>
                      </a:r>
                      <a:endParaRPr lang="en-US" altLang="ko-KR" sz="90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292929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097155"/>
                  </a:ext>
                </a:extLst>
              </a:tr>
              <a:tr h="325041">
                <a:tc>
                  <a:txBody>
                    <a:bodyPr/>
                    <a:lstStyle/>
                    <a:p>
                      <a:pPr marL="0" marR="0" indent="0" algn="ctr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</a:t>
                      </a: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서울 영등포구 </a:t>
                      </a:r>
                      <a:r>
                        <a:rPr lang="ko-KR" altLang="en-US" sz="90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국회대로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800,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여의도파라곤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325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호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053941"/>
                  </a:ext>
                </a:extLst>
              </a:tr>
              <a:tr h="325041">
                <a:tc>
                  <a:txBody>
                    <a:bodyPr/>
                    <a:lstStyle/>
                    <a:p>
                      <a:pPr marL="0" marR="0" indent="0" algn="ctr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    표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전 봉 섭   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Bong-</a:t>
                      </a:r>
                      <a:r>
                        <a:rPr lang="en-US" altLang="ko-KR" sz="90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seob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Jeon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791895"/>
                  </a:ext>
                </a:extLst>
              </a:tr>
              <a:tr h="371439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1pPr>
                      <a:lvl2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2pPr>
                      <a:lvl3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3pPr>
                      <a:lvl4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4pPr>
                      <a:lvl5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5pPr>
                      <a:lvl6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6pPr>
                      <a:lvl7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7pPr>
                      <a:lvl8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8pPr>
                      <a:lvl9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9pPr>
                    </a:lstStyle>
                    <a:p>
                      <a:pPr algn="ctr" latinLnBrk="1">
                        <a:spcAft>
                          <a:spcPts val="40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업    태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1pPr>
                      <a:lvl2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2pPr>
                      <a:lvl3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3pPr>
                      <a:lvl4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4pPr>
                      <a:lvl5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5pPr>
                      <a:lvl6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6pPr>
                      <a:lvl7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7pPr>
                      <a:lvl8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8pPr>
                      <a:lvl9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9pPr>
                    </a:lstStyle>
                    <a:p>
                      <a:pPr algn="l" latinLnBrk="1">
                        <a:spcAft>
                          <a:spcPts val="400"/>
                        </a:spcAft>
                      </a:pP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서비스 </a:t>
                      </a:r>
                      <a:r>
                        <a:rPr kumimoji="0" lang="en-US" altLang="ko-KR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/ </a:t>
                      </a:r>
                      <a:r>
                        <a:rPr kumimoji="0" lang="ko-KR" altLang="en-US" sz="900" b="0" i="0" u="none" strike="noStrike" kern="1200" cap="none" spc="0" normalizeH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effectLst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  <a:sym typeface="Helvetica"/>
                        </a:rPr>
                        <a:t>건설업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39">
                <a:tc>
                  <a:txBody>
                    <a:bodyPr/>
                    <a:lstStyle/>
                    <a:p>
                      <a:pPr marL="0" marR="0" indent="0" algn="ctr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종    목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행사기획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대행 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광고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전시 대행 </a:t>
                      </a: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/ </a:t>
                      </a:r>
                      <a:r>
                        <a:rPr lang="ko-KR" altLang="en-US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영상물 제작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422720"/>
                  </a:ext>
                </a:extLst>
              </a:tr>
              <a:tr h="371439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1pPr>
                      <a:lvl2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2pPr>
                      <a:lvl3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3pPr>
                      <a:lvl4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4pPr>
                      <a:lvl5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5pPr>
                      <a:lvl6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6pPr>
                      <a:lvl7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7pPr>
                      <a:lvl8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8pPr>
                      <a:lvl9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9pPr>
                    </a:lstStyle>
                    <a:p>
                      <a:pPr algn="ctr" latinLnBrk="1">
                        <a:spcAft>
                          <a:spcPts val="400"/>
                        </a:spcAft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   </a:t>
                      </a:r>
                      <a:r>
                        <a:rPr lang="ko-KR" altLang="en-US" sz="900" b="1" kern="12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번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1pPr>
                      <a:lvl2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2pPr>
                      <a:lvl3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3pPr>
                      <a:lvl4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4pPr>
                      <a:lvl5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5pPr>
                      <a:lvl6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6pPr>
                      <a:lvl7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7pPr>
                      <a:lvl8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8pPr>
                      <a:lvl9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Calibri" panose="020F0502020204030204"/>
                          <a:sym typeface="Helvetica"/>
                        </a:defRPr>
                      </a:lvl9pPr>
                    </a:lstStyle>
                    <a:p>
                      <a:pPr marL="0" marR="0" indent="0" algn="l" defTabSz="584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104-81-92359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39">
                <a:tc>
                  <a:txBody>
                    <a:bodyPr/>
                    <a:lstStyle/>
                    <a:p>
                      <a:pPr marL="0" marR="0" indent="0" algn="ctr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전   </a:t>
                      </a:r>
                      <a:r>
                        <a:rPr lang="en-US" altLang="ko-KR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FFFF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화</a:t>
                      </a:r>
                    </a:p>
                  </a:txBody>
                  <a:tcPr marL="80482" marR="80482" marT="29250" marB="29250" anchor="ctr">
                    <a:lnL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2373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292929"/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Tel. 02-362-7947  /  Fax. 02-362-7940</a:t>
                      </a:r>
                    </a:p>
                  </a:txBody>
                  <a:tcPr marL="80482" marR="80482" marT="29250" marB="29250" anchor="ctr">
                    <a:lnL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497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" lastClr="FFFFFF">
                          <a:lumMod val="7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115760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5430807" y="2093348"/>
            <a:ext cx="3774246" cy="1162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1971. 02. 15.  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삼덕공사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설립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1976. 11. 10.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건설협회 가입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인테리어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전시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기획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1985. 01. 20.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사옥 이전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서대문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삼덕빌딩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사옥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1988. 03. 08.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주식회사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삼덕공사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법인 설립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2005. 03. 02.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주식회사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삼덕필드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자회사 설립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행사대행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전시기획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2021. 01. 15.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주식회사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더에스디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법인명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변경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5430807" y="3628186"/>
            <a:ext cx="3774246" cy="135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행사기획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전시기획 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영상물 제작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광고 대행 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인쇄 광고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각종 홍보물 및 사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내외보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및 인쇄물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>
              <a:lnSpc>
                <a:spcPct val="130000"/>
              </a:lnSpc>
            </a:pP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옥외 광고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지하철 광고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옥탑 광고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고속도로 </a:t>
            </a:r>
            <a:r>
              <a:rPr lang="ko-KR" altLang="en-US" sz="9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야립광고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ko-KR" altLang="en-US" sz="500" dirty="0"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■ </a:t>
            </a:r>
            <a:r>
              <a:rPr lang="en-US" altLang="ko-KR" sz="5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>
              <a:lnSpc>
                <a:spcPct val="130000"/>
              </a:lnSpc>
            </a:pP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   CI, BI _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회사로고 및 제품 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BI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제작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580583" y="2054333"/>
            <a:ext cx="767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3023" latinLnBrk="1" hangingPunct="1">
              <a:lnSpc>
                <a:spcPct val="150000"/>
              </a:lnSpc>
            </a:pPr>
            <a:r>
              <a:rPr lang="en-US" altLang="ko-KR" sz="1200" b="1" kern="12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History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580583" y="3611563"/>
            <a:ext cx="850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3023" latinLnBrk="1" hangingPunct="1">
              <a:lnSpc>
                <a:spcPct val="150000"/>
              </a:lnSpc>
            </a:pPr>
            <a:r>
              <a:rPr lang="en-US" altLang="ko-KR" sz="1200" b="1" kern="12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Business</a:t>
            </a:r>
          </a:p>
        </p:txBody>
      </p:sp>
    </p:spTree>
    <p:extLst>
      <p:ext uri="{BB962C8B-B14F-4D97-AF65-F5344CB8AC3E}">
        <p14:creationId xmlns:p14="http://schemas.microsoft.com/office/powerpoint/2010/main" val="31458695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0" y="1267406"/>
            <a:ext cx="9906000" cy="432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177590" y="2344111"/>
            <a:ext cx="7312569" cy="2848991"/>
            <a:chOff x="1078158" y="2525266"/>
            <a:chExt cx="6499236" cy="2532115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158" y="2525266"/>
              <a:ext cx="1793224" cy="2532115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4613" y="2525266"/>
              <a:ext cx="1894178" cy="2532115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2955" y="2525266"/>
              <a:ext cx="1884439" cy="2532115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>
            <a:xfrm>
              <a:off x="5692955" y="2525266"/>
              <a:ext cx="1871631" cy="2532115"/>
            </a:xfrm>
            <a:prstGeom prst="rect">
              <a:avLst/>
            </a:prstGeom>
            <a:noFill/>
            <a:ln w="6350" cap="flat" cmpd="sng" algn="ctr">
              <a:solidFill>
                <a:srgbClr val="AE9A06">
                  <a:alpha val="8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743004" latinLnBrk="1" hangingPunct="1">
                <a:defRPr/>
              </a:pPr>
              <a:endParaRPr lang="ko-KR" altLang="en-US" sz="1099" kern="120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341804" y="2525266"/>
              <a:ext cx="1906986" cy="2532115"/>
            </a:xfrm>
            <a:prstGeom prst="rect">
              <a:avLst/>
            </a:prstGeom>
            <a:noFill/>
            <a:ln w="6350" cap="flat" cmpd="sng" algn="ctr">
              <a:solidFill>
                <a:srgbClr val="AE9A06">
                  <a:alpha val="8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743004" latinLnBrk="1" hangingPunct="1">
                <a:defRPr/>
              </a:pPr>
              <a:endParaRPr lang="ko-KR" altLang="en-US" sz="1099" kern="120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078158" y="2525266"/>
              <a:ext cx="1787549" cy="2532115"/>
            </a:xfrm>
            <a:prstGeom prst="rect">
              <a:avLst/>
            </a:prstGeom>
            <a:noFill/>
            <a:ln w="6350" cap="flat" cmpd="sng" algn="ctr">
              <a:solidFill>
                <a:srgbClr val="AE9A06">
                  <a:alpha val="8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743004" latinLnBrk="1" hangingPunct="1">
                <a:defRPr/>
              </a:pPr>
              <a:endParaRPr lang="ko-KR" altLang="en-US" sz="1099" kern="1200">
                <a:solidFill>
                  <a:prstClr val="white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1078157" y="1618894"/>
            <a:ext cx="4166753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 defTabSz="743023" latin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2003. 건군55주년 국군의날행사 디자인</a:t>
            </a:r>
            <a:r>
              <a:rPr lang="en-US" altLang="ko-KR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설계 _국방부장관  최우수상 수여</a:t>
            </a:r>
            <a:endParaRPr lang="en-US" altLang="ko-KR" sz="9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171450" indent="-171450" algn="l" defTabSz="743023" latin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2011. 정부주요행사지원 공로상 _ 국무총리 표창장 수여</a:t>
            </a:r>
          </a:p>
          <a:p>
            <a:pPr marL="171450" indent="-171450" algn="l" defTabSz="743023" latin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9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2017. 정부주요행사지원 공로상 _ 대통령 표창장 수여</a:t>
            </a:r>
          </a:p>
        </p:txBody>
      </p:sp>
    </p:spTree>
    <p:extLst>
      <p:ext uri="{BB962C8B-B14F-4D97-AF65-F5344CB8AC3E}">
        <p14:creationId xmlns:p14="http://schemas.microsoft.com/office/powerpoint/2010/main" val="292452535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0" y="1267406"/>
            <a:ext cx="9906000" cy="432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830953" y="1532246"/>
            <a:ext cx="1350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3023" latinLnBrk="1" hangingPunct="1">
              <a:lnSpc>
                <a:spcPct val="150000"/>
              </a:lnSpc>
            </a:pPr>
            <a:r>
              <a:rPr lang="ko-KR" altLang="en-US" sz="1200" kern="1200" dirty="0" err="1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Coporate</a:t>
            </a:r>
            <a:r>
              <a:rPr lang="ko-KR" altLang="en-US" sz="1200" kern="12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ko-KR" altLang="en-US" sz="1200" kern="1200" dirty="0" err="1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Events</a:t>
            </a:r>
            <a:endParaRPr lang="ko-KR" altLang="en-US" sz="1200" kern="1200" dirty="0">
              <a:solidFill>
                <a:srgbClr val="7E673E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30953" y="2063282"/>
            <a:ext cx="1977023" cy="3284489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743023" latinLnBrk="1" hangingPunct="1">
              <a:lnSpc>
                <a:spcPct val="200000"/>
              </a:lnSpc>
              <a:buFont typeface="Wingdings" panose="05000000000000000000" pitchFamily="2" charset="2"/>
              <a:defRPr sz="700" kern="1200">
                <a:solidFill>
                  <a:schemeClr val="tx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대구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-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포항간 고속도로 개통식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울진 원자력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5·6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호기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종합준공식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765KV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울진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-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신태백준공식</a:t>
            </a: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345kV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양양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-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동해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T/L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준공식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영흥화력발전소 및 송전선로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종합준공식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</a:endParaRP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화양변전소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주거용 복합건물 준공식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인천복합화력발전소 준공식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하이닉스반도체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M11 LINE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기공식</a:t>
            </a:r>
          </a:p>
          <a:p>
            <a:pPr>
              <a:lnSpc>
                <a:spcPct val="114000"/>
              </a:lnSpc>
            </a:pPr>
            <a:r>
              <a:rPr lang="en-US" altLang="ko-KR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hynix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반도체 청주 제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3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공장 기공식</a:t>
            </a: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KOSEP_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영흥국산풍력 실증단지 준공식</a:t>
            </a: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영흥화력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5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호기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HEAVYGIRDER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상량식</a:t>
            </a: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영흥화력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5·6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호기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철골입주식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</a:endParaRP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영흥화력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5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호기 보일러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압력부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설치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국산풍력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상용화단지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준공식</a:t>
            </a:r>
            <a:endParaRPr lang="en-US" altLang="ko-KR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2010~2016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건설기능인의 날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제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10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회 건설기능인의 날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제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43~49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주년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소방의 날 기념식</a:t>
            </a: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51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주년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~54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주년 소방의 날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평화와 통일을 위한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평화대사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전국대회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한국사회 위기극복을 위한 평화행동 출범식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제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23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회 정보문화의달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한국전력공사 변전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2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억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KVA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달성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영흥화력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5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호기 보일러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압력부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설치 기념식</a:t>
            </a: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옥외철구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GIS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화 기술교류 워크샵</a:t>
            </a: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DIGITAL CABLE SHOW</a:t>
            </a:r>
          </a:p>
          <a:p>
            <a:pPr>
              <a:lnSpc>
                <a:spcPct val="114000"/>
              </a:lnSpc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2012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유니베라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웰니스코치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통합세미나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</a:endParaRP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프리드라이프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FY_2012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연도대상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시상식</a:t>
            </a:r>
            <a:endParaRPr lang="en-US" altLang="ko-KR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</a:endParaRPr>
          </a:p>
          <a:p>
            <a:pPr>
              <a:lnSpc>
                <a:spcPct val="114000"/>
              </a:lnSpc>
            </a:pP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정보화마을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2011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유엔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</a:rPr>
              <a:t>공공행정상</a:t>
            </a:r>
            <a:endParaRPr lang="ko-KR" altLang="en-US" sz="650" dirty="0">
              <a:solidFill>
                <a:srgbClr val="292929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30953" y="1840344"/>
            <a:ext cx="18630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○ 공공기관행사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2005.1.1 ~2021.12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7E673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8230" y="2063282"/>
            <a:ext cx="2058628" cy="1916422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0" indent="-342900" algn="l" defTabSz="1828800" latinLnBrk="1" hangingPunct="1">
              <a:buFont typeface="Wingdings" panose="05000000000000000000" pitchFamily="2" charset="2"/>
              <a:buChar char="§"/>
              <a:defRPr sz="1800" kern="1200">
                <a:solidFill>
                  <a:prstClr val="black">
                    <a:lumMod val="75000"/>
                    <a:lumOff val="25000"/>
                  </a:prstClr>
                </a:solidFill>
                <a:latin typeface="HG꼬딕씨_Pro 40g" panose="02020603020101020101" pitchFamily="18" charset="-127"/>
                <a:ea typeface="HG꼬딕씨_Pro 40g" panose="02020603020101020101" pitchFamily="18" charset="-127"/>
              </a:defRPr>
            </a:lvl1pPr>
          </a:lstStyle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2018~2019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대한민국균형발전박람회 홍보물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코로나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19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위기극복 홍보물</a:t>
            </a:r>
            <a:endParaRPr lang="en-US" altLang="ko-KR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을지연습 실제훈련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(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재난대응 안전한국훈련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(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스마트시티 홍보영상제작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 KTV UHD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영상미학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 KTV UHD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영상미학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 KTV UHD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영상미학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채널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특집다큐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(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맛있는 축산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UP,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농장에서 식탁까지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JTBC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특집다큐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국민 행복을 디자인 하다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JTBC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특집다큐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미래를 향한 자율 주행 자동차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JTBC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특집다큐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자율주행차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꿈에 도전하는 사람들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산업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TV-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채널</a:t>
            </a:r>
            <a:r>
              <a:rPr lang="en-US" altLang="ko-KR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젊은 그대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산업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TV-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채널</a:t>
            </a:r>
            <a:r>
              <a:rPr lang="en-US" altLang="ko-KR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2018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마에스트로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명장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산업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TV-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채널</a:t>
            </a:r>
            <a:r>
              <a:rPr lang="en-US" altLang="ko-KR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2019 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마에스트로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명장</a:t>
            </a:r>
          </a:p>
          <a:p>
            <a:pPr marL="0" indent="0" defTabSz="743023">
              <a:lnSpc>
                <a:spcPct val="114000"/>
              </a:lnSpc>
              <a:buNone/>
            </a:pP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KBS</a:t>
            </a:r>
            <a:r>
              <a:rPr lang="ko-KR" altLang="en-US" sz="6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다큐세상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(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우리 문화재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중동 한류의 문을 열다 </a:t>
            </a:r>
            <a:r>
              <a:rPr lang="en-US" altLang="ko-KR" sz="6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6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5789" y="2063282"/>
            <a:ext cx="2637523" cy="3398494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71450" indent="-171450" algn="l" defTabSz="743023" latinLnBrk="1" hangingPunct="1">
              <a:lnSpc>
                <a:spcPct val="110000"/>
              </a:lnSpc>
              <a:buFont typeface="Wingdings" panose="05000000000000000000" pitchFamily="2" charset="2"/>
              <a:buChar char="§"/>
              <a:defRPr sz="65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한국경제</a:t>
            </a:r>
            <a:r>
              <a:rPr lang="en-US" altLang="ko-KR" dirty="0">
                <a:solidFill>
                  <a:srgbClr val="292929"/>
                </a:solidFill>
              </a:rPr>
              <a:t>TV </a:t>
            </a:r>
            <a:r>
              <a:rPr lang="ko-KR" altLang="en-US" dirty="0">
                <a:solidFill>
                  <a:srgbClr val="292929"/>
                </a:solidFill>
              </a:rPr>
              <a:t>부동산 엑스포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소방안전협회 로비 전시홍보관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K-PET FAIR [</a:t>
            </a:r>
            <a:r>
              <a:rPr lang="ko-KR" altLang="en-US" dirty="0">
                <a:solidFill>
                  <a:srgbClr val="292929"/>
                </a:solidFill>
              </a:rPr>
              <a:t>서울</a:t>
            </a:r>
            <a:r>
              <a:rPr lang="en-US" altLang="ko-KR" dirty="0">
                <a:solidFill>
                  <a:srgbClr val="292929"/>
                </a:solidFill>
              </a:rPr>
              <a:t>, </a:t>
            </a:r>
            <a:r>
              <a:rPr lang="ko-KR" altLang="en-US" dirty="0">
                <a:solidFill>
                  <a:srgbClr val="292929"/>
                </a:solidFill>
              </a:rPr>
              <a:t>일산</a:t>
            </a:r>
            <a:r>
              <a:rPr lang="en-US" altLang="ko-KR" dirty="0">
                <a:solidFill>
                  <a:srgbClr val="292929"/>
                </a:solidFill>
              </a:rPr>
              <a:t>] _ PURINA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K SHOP 2019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2018 </a:t>
            </a:r>
            <a:r>
              <a:rPr lang="ko-KR" altLang="en-US" dirty="0">
                <a:solidFill>
                  <a:srgbClr val="292929"/>
                </a:solidFill>
              </a:rPr>
              <a:t>울산 </a:t>
            </a:r>
            <a:r>
              <a:rPr lang="ko-KR" altLang="en-US" dirty="0" err="1">
                <a:solidFill>
                  <a:srgbClr val="292929"/>
                </a:solidFill>
              </a:rPr>
              <a:t>미래박람회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 err="1">
                <a:solidFill>
                  <a:srgbClr val="292929"/>
                </a:solidFill>
              </a:rPr>
              <a:t>Mooovr</a:t>
            </a:r>
            <a:r>
              <a:rPr lang="en-US" altLang="ko-KR" dirty="0">
                <a:solidFill>
                  <a:srgbClr val="292929"/>
                </a:solidFill>
              </a:rPr>
              <a:t> NAB Show in Las Vegas</a:t>
            </a:r>
            <a:endParaRPr lang="ko-KR" altLang="en-US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과천청사 중앙공무원교육원 홍보관 </a:t>
            </a:r>
            <a:r>
              <a:rPr lang="en-US" altLang="ko-KR" dirty="0">
                <a:solidFill>
                  <a:srgbClr val="292929"/>
                </a:solidFill>
              </a:rPr>
              <a:t> </a:t>
            </a:r>
            <a:r>
              <a:rPr lang="ko-KR" altLang="en-US" dirty="0">
                <a:solidFill>
                  <a:srgbClr val="292929"/>
                </a:solidFill>
              </a:rPr>
              <a:t>인테리어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 err="1">
                <a:solidFill>
                  <a:srgbClr val="292929"/>
                </a:solidFill>
              </a:rPr>
              <a:t>유니베라</a:t>
            </a:r>
            <a:r>
              <a:rPr lang="ko-KR" altLang="en-US" dirty="0">
                <a:solidFill>
                  <a:srgbClr val="292929"/>
                </a:solidFill>
              </a:rPr>
              <a:t> </a:t>
            </a:r>
            <a:r>
              <a:rPr lang="ko-KR" altLang="en-US" dirty="0" err="1">
                <a:solidFill>
                  <a:srgbClr val="292929"/>
                </a:solidFill>
              </a:rPr>
              <a:t>웰니스</a:t>
            </a:r>
            <a:r>
              <a:rPr lang="ko-KR" altLang="en-US" dirty="0">
                <a:solidFill>
                  <a:srgbClr val="292929"/>
                </a:solidFill>
              </a:rPr>
              <a:t> 아트 갤러리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2012</a:t>
            </a:r>
            <a:r>
              <a:rPr lang="ko-KR" altLang="en-US" dirty="0">
                <a:solidFill>
                  <a:srgbClr val="292929"/>
                </a:solidFill>
              </a:rPr>
              <a:t>년 장</a:t>
            </a:r>
            <a:r>
              <a:rPr lang="en-US" altLang="ko-KR" dirty="0">
                <a:solidFill>
                  <a:srgbClr val="292929"/>
                </a:solidFill>
              </a:rPr>
              <a:t>.</a:t>
            </a:r>
            <a:r>
              <a:rPr lang="ko-KR" altLang="en-US" dirty="0">
                <a:solidFill>
                  <a:srgbClr val="292929"/>
                </a:solidFill>
              </a:rPr>
              <a:t>차관 </a:t>
            </a:r>
            <a:r>
              <a:rPr lang="ko-KR" altLang="en-US" dirty="0" err="1">
                <a:solidFill>
                  <a:srgbClr val="292929"/>
                </a:solidFill>
              </a:rPr>
              <a:t>합동사진</a:t>
            </a:r>
            <a:r>
              <a:rPr lang="ko-KR" altLang="en-US" dirty="0">
                <a:solidFill>
                  <a:srgbClr val="292929"/>
                </a:solidFill>
              </a:rPr>
              <a:t> 콘테스트</a:t>
            </a:r>
            <a:r>
              <a:rPr lang="en-US" altLang="ko-KR" dirty="0">
                <a:solidFill>
                  <a:srgbClr val="292929"/>
                </a:solidFill>
              </a:rPr>
              <a:t> </a:t>
            </a:r>
            <a:r>
              <a:rPr lang="ko-KR" altLang="en-US" dirty="0">
                <a:solidFill>
                  <a:srgbClr val="292929"/>
                </a:solidFill>
              </a:rPr>
              <a:t>전시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건설기능인의 날 사진공모전 전시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1</a:t>
            </a:r>
            <a:r>
              <a:rPr lang="ko-KR" altLang="en-US" dirty="0">
                <a:solidFill>
                  <a:srgbClr val="292929"/>
                </a:solidFill>
              </a:rPr>
              <a:t>회 국제치안산업박람회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100</a:t>
            </a:r>
            <a:r>
              <a:rPr lang="ko-KR" altLang="en-US" dirty="0">
                <a:solidFill>
                  <a:srgbClr val="292929"/>
                </a:solidFill>
              </a:rPr>
              <a:t>주년 </a:t>
            </a:r>
            <a:r>
              <a:rPr lang="en-US" altLang="ko-KR" dirty="0">
                <a:solidFill>
                  <a:srgbClr val="292929"/>
                </a:solidFill>
              </a:rPr>
              <a:t>3·1</a:t>
            </a:r>
            <a:r>
              <a:rPr lang="ko-KR" altLang="en-US" dirty="0">
                <a:solidFill>
                  <a:srgbClr val="292929"/>
                </a:solidFill>
              </a:rPr>
              <a:t>절 기념 태극기 전시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성남 서울공항 옥외 현판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소방의 날 기념식 전시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한국방송광고공사 </a:t>
            </a:r>
            <a:r>
              <a:rPr lang="ko-KR" altLang="en-US" dirty="0" err="1">
                <a:solidFill>
                  <a:srgbClr val="292929"/>
                </a:solidFill>
              </a:rPr>
              <a:t>싸인물</a:t>
            </a:r>
            <a:endParaRPr lang="ko-KR" altLang="en-US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2005 APEC </a:t>
            </a:r>
            <a:r>
              <a:rPr lang="ko-KR" altLang="en-US" dirty="0">
                <a:solidFill>
                  <a:srgbClr val="292929"/>
                </a:solidFill>
              </a:rPr>
              <a:t>정상회의 홍보물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2006 </a:t>
            </a:r>
            <a:r>
              <a:rPr lang="ko-KR" altLang="en-US" dirty="0">
                <a:solidFill>
                  <a:srgbClr val="292929"/>
                </a:solidFill>
              </a:rPr>
              <a:t>월드컵 홍보물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2009</a:t>
            </a:r>
            <a:r>
              <a:rPr lang="ko-KR" altLang="en-US" dirty="0">
                <a:solidFill>
                  <a:srgbClr val="292929"/>
                </a:solidFill>
              </a:rPr>
              <a:t>청주국제공예비엔날레 홍보물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3·1</a:t>
            </a:r>
            <a:r>
              <a:rPr lang="ko-KR" altLang="en-US" dirty="0">
                <a:solidFill>
                  <a:srgbClr val="292929"/>
                </a:solidFill>
              </a:rPr>
              <a:t>운동 및 대한민국임시정부 수립 </a:t>
            </a:r>
            <a:r>
              <a:rPr lang="en-US" altLang="ko-KR" dirty="0">
                <a:solidFill>
                  <a:srgbClr val="292929"/>
                </a:solidFill>
              </a:rPr>
              <a:t>100</a:t>
            </a:r>
            <a:r>
              <a:rPr lang="ko-KR" altLang="en-US" dirty="0">
                <a:solidFill>
                  <a:srgbClr val="292929"/>
                </a:solidFill>
              </a:rPr>
              <a:t>주년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독립운동 </a:t>
            </a:r>
            <a:r>
              <a:rPr lang="ko-KR" altLang="en-US" dirty="0" err="1">
                <a:solidFill>
                  <a:srgbClr val="292929"/>
                </a:solidFill>
              </a:rPr>
              <a:t>의열사</a:t>
            </a:r>
            <a:r>
              <a:rPr lang="ko-KR" altLang="en-US" dirty="0">
                <a:solidFill>
                  <a:srgbClr val="292929"/>
                </a:solidFill>
              </a:rPr>
              <a:t> 전시 홍보물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대통령선거 </a:t>
            </a:r>
            <a:r>
              <a:rPr lang="ko-KR" altLang="en-US" dirty="0" err="1">
                <a:solidFill>
                  <a:srgbClr val="292929"/>
                </a:solidFill>
              </a:rPr>
              <a:t>외부홍보물</a:t>
            </a:r>
            <a:endParaRPr lang="ko-KR" altLang="en-US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국회의원선거 </a:t>
            </a:r>
            <a:r>
              <a:rPr lang="ko-KR" altLang="en-US" dirty="0" err="1">
                <a:solidFill>
                  <a:srgbClr val="292929"/>
                </a:solidFill>
              </a:rPr>
              <a:t>외부홍보물</a:t>
            </a:r>
            <a:endParaRPr lang="ko-KR" altLang="en-US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전국동시지방선거 </a:t>
            </a:r>
            <a:r>
              <a:rPr lang="ko-KR" altLang="en-US" dirty="0" err="1">
                <a:solidFill>
                  <a:srgbClr val="292929"/>
                </a:solidFill>
              </a:rPr>
              <a:t>외부홍보물</a:t>
            </a:r>
            <a:endParaRPr lang="ko-KR" altLang="en-US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광복 </a:t>
            </a:r>
            <a:r>
              <a:rPr lang="en-US" altLang="ko-KR" dirty="0">
                <a:solidFill>
                  <a:srgbClr val="292929"/>
                </a:solidFill>
              </a:rPr>
              <a:t>70</a:t>
            </a:r>
            <a:r>
              <a:rPr lang="ko-KR" altLang="en-US" dirty="0">
                <a:solidFill>
                  <a:srgbClr val="292929"/>
                </a:solidFill>
              </a:rPr>
              <a:t>주년 기념 외부 홍보물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정부 </a:t>
            </a:r>
            <a:r>
              <a:rPr lang="en-US" altLang="ko-KR" dirty="0">
                <a:solidFill>
                  <a:srgbClr val="292929"/>
                </a:solidFill>
              </a:rPr>
              <a:t>3.0 </a:t>
            </a:r>
            <a:r>
              <a:rPr lang="ko-KR" altLang="en-US" dirty="0">
                <a:solidFill>
                  <a:srgbClr val="292929"/>
                </a:solidFill>
              </a:rPr>
              <a:t>체험마당 홍보물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보건복지부 </a:t>
            </a:r>
            <a:r>
              <a:rPr lang="ko-KR" altLang="en-US" dirty="0" err="1">
                <a:solidFill>
                  <a:srgbClr val="292929"/>
                </a:solidFill>
              </a:rPr>
              <a:t>청년수당</a:t>
            </a:r>
            <a:r>
              <a:rPr lang="ko-KR" altLang="en-US" dirty="0">
                <a:solidFill>
                  <a:srgbClr val="292929"/>
                </a:solidFill>
              </a:rPr>
              <a:t> 홍보물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서울 </a:t>
            </a:r>
            <a:r>
              <a:rPr lang="en-US" altLang="ko-KR" dirty="0">
                <a:solidFill>
                  <a:srgbClr val="292929"/>
                </a:solidFill>
              </a:rPr>
              <a:t>G20 </a:t>
            </a:r>
            <a:r>
              <a:rPr lang="ko-KR" altLang="en-US" dirty="0">
                <a:solidFill>
                  <a:srgbClr val="292929"/>
                </a:solidFill>
              </a:rPr>
              <a:t>정상회담 홍보물</a:t>
            </a:r>
            <a:endParaRPr lang="en-US" altLang="ko-KR" dirty="0">
              <a:solidFill>
                <a:srgbClr val="292929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en-US" altLang="ko-KR" dirty="0">
                <a:solidFill>
                  <a:srgbClr val="292929"/>
                </a:solidFill>
              </a:rPr>
              <a:t>2018 </a:t>
            </a:r>
            <a:r>
              <a:rPr lang="ko-KR" altLang="en-US" dirty="0">
                <a:solidFill>
                  <a:srgbClr val="292929"/>
                </a:solidFill>
              </a:rPr>
              <a:t>평창 동계올림픽대회 홍보물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83646" y="1532246"/>
            <a:ext cx="2549095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402305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9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743023" latinLnBrk="1" hangingPunct="1">
              <a:lnSpc>
                <a:spcPct val="150000"/>
              </a:lnSpc>
              <a:defRPr sz="1200" kern="120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defRPr>
            </a:lvl1pPr>
          </a:lstStyle>
          <a:p>
            <a:r>
              <a:rPr lang="en-US" altLang="ko-KR" dirty="0"/>
              <a:t>Exhibition • Video production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287163" y="1840344"/>
            <a:ext cx="21836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○  전시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홍보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 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2005.1 ~2021.12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7E673E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3259" y="1995775"/>
            <a:ext cx="1995008" cy="3343223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171450" indent="-171450" algn="l" defTabSz="743023" latinLnBrk="1" hangingPunct="1">
              <a:lnSpc>
                <a:spcPct val="110000"/>
              </a:lnSpc>
              <a:buFont typeface="Wingdings" panose="05000000000000000000" pitchFamily="2" charset="2"/>
              <a:buChar char="§"/>
              <a:defRPr sz="65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삼일절 기념식 </a:t>
            </a:r>
            <a:r>
              <a:rPr lang="en-US" altLang="ko-KR" dirty="0">
                <a:solidFill>
                  <a:srgbClr val="292929"/>
                </a:solidFill>
              </a:rPr>
              <a:t>(‘05.3.1~‘19.3.1)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광복절 경축식 </a:t>
            </a:r>
            <a:r>
              <a:rPr lang="en-US" altLang="ko-KR" dirty="0">
                <a:solidFill>
                  <a:srgbClr val="292929"/>
                </a:solidFill>
              </a:rPr>
              <a:t>(‘05.8.15~‘18.8.15)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개천절 경축식 </a:t>
            </a:r>
            <a:r>
              <a:rPr lang="en-US" altLang="ko-KR" dirty="0">
                <a:solidFill>
                  <a:srgbClr val="292929"/>
                </a:solidFill>
              </a:rPr>
              <a:t>(‘05.10.3~‘18.10.3)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한글날 경축식 </a:t>
            </a:r>
            <a:r>
              <a:rPr lang="en-US" altLang="ko-KR" dirty="0">
                <a:solidFill>
                  <a:srgbClr val="292929"/>
                </a:solidFill>
              </a:rPr>
              <a:t>(‘05.10.9~‘18.10.9)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16</a:t>
            </a:r>
            <a:r>
              <a:rPr lang="ko-KR" altLang="en-US" dirty="0">
                <a:solidFill>
                  <a:srgbClr val="292929"/>
                </a:solidFill>
              </a:rPr>
              <a:t>대 대통령 취임식 </a:t>
            </a:r>
            <a:r>
              <a:rPr lang="en-US" altLang="ko-KR" dirty="0">
                <a:solidFill>
                  <a:srgbClr val="292929"/>
                </a:solidFill>
              </a:rPr>
              <a:t>(‘03)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18</a:t>
            </a:r>
            <a:r>
              <a:rPr lang="ko-KR" altLang="en-US" dirty="0">
                <a:solidFill>
                  <a:srgbClr val="292929"/>
                </a:solidFill>
              </a:rPr>
              <a:t>대 대통령 취임식 </a:t>
            </a:r>
            <a:r>
              <a:rPr lang="en-US" altLang="ko-KR" dirty="0">
                <a:solidFill>
                  <a:srgbClr val="292929"/>
                </a:solidFill>
              </a:rPr>
              <a:t>(‘13)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19</a:t>
            </a:r>
            <a:r>
              <a:rPr lang="ko-KR" altLang="en-US" dirty="0">
                <a:solidFill>
                  <a:srgbClr val="292929"/>
                </a:solidFill>
              </a:rPr>
              <a:t>대 대통령 취임식 </a:t>
            </a:r>
            <a:r>
              <a:rPr lang="en-US" altLang="ko-KR" dirty="0">
                <a:solidFill>
                  <a:srgbClr val="292929"/>
                </a:solidFill>
              </a:rPr>
              <a:t>(‘17)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故 최규하 前 대통령 국민장</a:t>
            </a:r>
            <a:r>
              <a:rPr lang="en-US" altLang="ko-KR" dirty="0">
                <a:solidFill>
                  <a:srgbClr val="292929"/>
                </a:solidFill>
              </a:rPr>
              <a:t> </a:t>
            </a:r>
            <a:r>
              <a:rPr lang="ko-KR" altLang="en-US" dirty="0">
                <a:solidFill>
                  <a:srgbClr val="292929"/>
                </a:solidFill>
              </a:rPr>
              <a:t>영결식 </a:t>
            </a:r>
            <a:r>
              <a:rPr lang="en-US" altLang="ko-KR" dirty="0">
                <a:solidFill>
                  <a:srgbClr val="292929"/>
                </a:solidFill>
              </a:rPr>
              <a:t>(‘06)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故 노무현 前 대통령 국민장</a:t>
            </a:r>
            <a:r>
              <a:rPr lang="en-US" altLang="ko-KR" dirty="0">
                <a:solidFill>
                  <a:srgbClr val="292929"/>
                </a:solidFill>
              </a:rPr>
              <a:t> </a:t>
            </a:r>
            <a:r>
              <a:rPr lang="ko-KR" altLang="en-US" dirty="0">
                <a:solidFill>
                  <a:srgbClr val="292929"/>
                </a:solidFill>
              </a:rPr>
              <a:t>영결식 </a:t>
            </a:r>
            <a:r>
              <a:rPr lang="en-US" altLang="ko-KR" dirty="0">
                <a:solidFill>
                  <a:srgbClr val="292929"/>
                </a:solidFill>
              </a:rPr>
              <a:t>(‘09)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故 김대중 前 대통령 국장</a:t>
            </a:r>
            <a:r>
              <a:rPr lang="en-US" altLang="ko-KR" dirty="0">
                <a:solidFill>
                  <a:srgbClr val="292929"/>
                </a:solidFill>
              </a:rPr>
              <a:t> </a:t>
            </a:r>
            <a:r>
              <a:rPr lang="ko-KR" altLang="en-US" dirty="0">
                <a:solidFill>
                  <a:srgbClr val="292929"/>
                </a:solidFill>
              </a:rPr>
              <a:t>영결식 </a:t>
            </a:r>
            <a:r>
              <a:rPr lang="en-US" altLang="ko-KR" dirty="0">
                <a:solidFill>
                  <a:srgbClr val="292929"/>
                </a:solidFill>
              </a:rPr>
              <a:t>(‘09)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故 김영삼 前 대통령 </a:t>
            </a:r>
            <a:r>
              <a:rPr lang="ko-KR" altLang="en-US" dirty="0" err="1">
                <a:solidFill>
                  <a:srgbClr val="292929"/>
                </a:solidFill>
              </a:rPr>
              <a:t>국가장</a:t>
            </a:r>
            <a:r>
              <a:rPr lang="en-US" altLang="ko-KR" dirty="0">
                <a:solidFill>
                  <a:srgbClr val="292929"/>
                </a:solidFill>
              </a:rPr>
              <a:t> </a:t>
            </a:r>
            <a:r>
              <a:rPr lang="ko-KR" altLang="en-US" dirty="0">
                <a:solidFill>
                  <a:srgbClr val="292929"/>
                </a:solidFill>
              </a:rPr>
              <a:t>영결식 </a:t>
            </a:r>
            <a:r>
              <a:rPr lang="en-US" altLang="ko-KR" dirty="0">
                <a:solidFill>
                  <a:srgbClr val="292929"/>
                </a:solidFill>
              </a:rPr>
              <a:t>(‘15)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2</a:t>
            </a:r>
            <a:r>
              <a:rPr lang="ko-KR" altLang="en-US" dirty="0">
                <a:solidFill>
                  <a:srgbClr val="292929"/>
                </a:solidFill>
              </a:rPr>
              <a:t>차 남북정상회담 </a:t>
            </a:r>
            <a:r>
              <a:rPr lang="en-US" altLang="ko-KR" dirty="0">
                <a:solidFill>
                  <a:srgbClr val="292929"/>
                </a:solidFill>
              </a:rPr>
              <a:t>(‘07)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ko-KR" altLang="en-US" dirty="0">
                <a:solidFill>
                  <a:srgbClr val="292929"/>
                </a:solidFill>
              </a:rPr>
              <a:t>제</a:t>
            </a:r>
            <a:r>
              <a:rPr lang="en-US" altLang="ko-KR" dirty="0">
                <a:solidFill>
                  <a:srgbClr val="292929"/>
                </a:solidFill>
              </a:rPr>
              <a:t>3</a:t>
            </a:r>
            <a:r>
              <a:rPr lang="ko-KR" altLang="en-US" dirty="0">
                <a:solidFill>
                  <a:srgbClr val="292929"/>
                </a:solidFill>
              </a:rPr>
              <a:t>차 남북정상회담 </a:t>
            </a:r>
            <a:r>
              <a:rPr lang="en-US" altLang="ko-KR" dirty="0">
                <a:solidFill>
                  <a:srgbClr val="292929"/>
                </a:solidFill>
              </a:rPr>
              <a:t>(‘18)</a:t>
            </a:r>
            <a:endParaRPr lang="ko-KR" altLang="en-US" dirty="0">
              <a:solidFill>
                <a:srgbClr val="292929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3259" y="1840344"/>
            <a:ext cx="1457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○ 정부행사 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~2020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7E673E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43259" y="1532246"/>
            <a:ext cx="132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43023" latinLnBrk="1" hangingPunct="1">
              <a:lnSpc>
                <a:spcPct val="150000"/>
              </a:lnSpc>
            </a:pPr>
            <a:r>
              <a:rPr lang="en-US" altLang="ko-KR" sz="1200" kern="12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National Events</a:t>
            </a:r>
          </a:p>
        </p:txBody>
      </p:sp>
    </p:spTree>
    <p:extLst>
      <p:ext uri="{BB962C8B-B14F-4D97-AF65-F5344CB8AC3E}">
        <p14:creationId xmlns:p14="http://schemas.microsoft.com/office/powerpoint/2010/main" val="12294220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586417"/>
            <a:ext cx="9906000" cy="3600000"/>
          </a:xfrm>
          <a:prstGeom prst="rect">
            <a:avLst/>
          </a:prstGeom>
          <a:solidFill>
            <a:srgbClr val="A41C1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644708" y="4617989"/>
            <a:ext cx="70808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ko-KR" altLang="en-US" sz="4800" kern="1200" spc="13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National </a:t>
            </a:r>
            <a:r>
              <a:rPr lang="ko-KR" altLang="en-US" sz="4800" kern="1200" spc="1300" dirty="0" err="1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Events</a:t>
            </a:r>
            <a:endParaRPr lang="ko-KR" altLang="en-US" sz="4800" kern="1200" spc="13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610911" y="3309929"/>
            <a:ext cx="20382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743023" latinLnBrk="1" hangingPunct="1"/>
            <a:r>
              <a:rPr lang="en-US" altLang="ko-KR" sz="1400" b="1" kern="1200" spc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portfolio</a:t>
            </a:r>
            <a:endParaRPr lang="ko-KR" altLang="en-US" sz="1400" b="1" kern="1200" spc="10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884295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360" r="3426"/>
          <a:stretch/>
        </p:blipFill>
        <p:spPr>
          <a:xfrm>
            <a:off x="0" y="1679211"/>
            <a:ext cx="6642339" cy="360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046" y="2392740"/>
            <a:ext cx="1194280" cy="114474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95829" y="6114658"/>
            <a:ext cx="15023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3·1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 기념식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916332" y="3753108"/>
            <a:ext cx="2691707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2019년 03월 01일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[광화문광장]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문재인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‘함께 만든 100년, 함께 만드는 미래’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광화문광장과 전국의 주요 만세운동 지역 기념식 거행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행정안전부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주최 대통령 및 국가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주요인사,독립유공자와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유족, 독립운동단체, 주한 외교단, 사회 각계 대표를 비롯 각계각층의 국민 1만여 명 참석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</p:spTree>
    <p:extLst>
      <p:ext uri="{BB962C8B-B14F-4D97-AF65-F5344CB8AC3E}">
        <p14:creationId xmlns:p14="http://schemas.microsoft.com/office/powerpoint/2010/main" val="358977131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928134" y="3876218"/>
            <a:ext cx="2660076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8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국립중앙박물관 열린 마당]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문재인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‘평화’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행정안전부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주최로 대통령 및 광복회원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독립유공자와 유족들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주요 헌법기관장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정당대표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종단 대표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주한 외교관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시민과 학생 등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백여 명 참석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10345" cy="3600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720" y="2724106"/>
            <a:ext cx="1805537" cy="924864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95829" y="6116263"/>
            <a:ext cx="24513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73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광복절 및 정부수립 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70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경축식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82166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3035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제1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9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 대통령 취임식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925861" y="3800562"/>
            <a:ext cx="305489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2017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여의도 국회의사당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중앙홀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로텐더홀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_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문재인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문재인 대통령의 의지를 반영해 ‘취임선서’ 위주 간소화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사회자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행정자치부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의정관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최승현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과거와 달리 보신각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타종행사나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군악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의장대 행진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예포발사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축하공연 등은 생략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 요인과 국회의원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국무위원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취임행사위원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군 지휘관 등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명만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839" y="2350878"/>
            <a:ext cx="1184995" cy="117732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9211"/>
            <a:ext cx="6659592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8369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3035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제18대 대통령 취임식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/>
          <a:srcRect l="3759" r="5412"/>
          <a:stretch/>
        </p:blipFill>
        <p:spPr>
          <a:xfrm>
            <a:off x="0" y="1679211"/>
            <a:ext cx="6659592" cy="3600831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6796471" y="3800562"/>
            <a:ext cx="305489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2013년 2월 25일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[여의도 국회의사당 광장]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박근혜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‘희망의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새시대를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열겠습니다’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전직 대통령을 비롯 국내외 각계 인사과 일반국민 등 7만여명 참석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사회자: 방송인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김제동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/ 개그맨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김학도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/ 아나운서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최원정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식전행사 : 김덕수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신바람대통합풍물단,싸이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JYJ , 장윤정,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남경주등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본행사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: 애국가 조수미와 최현수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627" y="2132715"/>
            <a:ext cx="1222754" cy="117112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2058" y="3260768"/>
            <a:ext cx="1908591" cy="31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646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1993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차 남북정상회담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856853" y="3677451"/>
            <a:ext cx="3054894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27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판문점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평화의집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판문점 평화의 집에서 문재인 대통령과 김정은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국무위원장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차 남북정상회담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군사분계선을 넘은 김정은 북한 국무위원장과 함께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환영식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의장대 사열 후 회담장 이동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회담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→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식수 →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도보다리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‘단독회담’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평화의 집 이동 → ‘판문점 선언’ 서명식 개최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공동 발표 →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환영 만찬 →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환송행사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영상 감상 뒤 정상회담 마침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 rotWithShape="1">
          <a:blip r:embed="rId2"/>
          <a:srcRect t="2195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12" y="2756917"/>
            <a:ext cx="2019106" cy="66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8492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874105" y="3800562"/>
            <a:ext cx="305489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2014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올림픽공원 올림픽 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_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박근혜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'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국민의 안전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골든타임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지켜가겠습니다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'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 조직이 국민안전처로 흡수되어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독립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외청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外廳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방재청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이름의 마지막 기념식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대통령과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소방방재청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차장을 비롯 소방공무원과 의용소방대원 및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소방가족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안행부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장관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안전행정위원회 위원장 등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천여 명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698" y="2549062"/>
            <a:ext cx="1053618" cy="98776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95829" y="6116263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52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소방의 날 기념식</a:t>
            </a:r>
          </a:p>
        </p:txBody>
      </p:sp>
      <p:pic>
        <p:nvPicPr>
          <p:cNvPr id="5" name="그림 4"/>
          <p:cNvPicPr preferRelativeResize="0">
            <a:picLocks/>
          </p:cNvPicPr>
          <p:nvPr/>
        </p:nvPicPr>
        <p:blipFill rotWithShape="1">
          <a:blip r:embed="rId3"/>
          <a:srcRect l="3235" t="4635" b="10859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4943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51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소방의 날 기념식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926633" y="3800562"/>
            <a:ext cx="2919757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12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일산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KINTEX] _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박근혜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국민행복을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지키는 따뜻한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119’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대통령을 비롯해 안전행정부장관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국회 행정 안전 위원회 위원장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경기도지사 등 주요 인사들과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순직 소방공무원 유가족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신임 소방관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퇴직 소방관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다문화 의용소방대원 등 다양한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소방가족들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506" y="2551238"/>
            <a:ext cx="1133558" cy="1002846"/>
          </a:xfrm>
          <a:prstGeom prst="rect">
            <a:avLst/>
          </a:prstGeom>
        </p:spPr>
      </p:pic>
      <p:pic>
        <p:nvPicPr>
          <p:cNvPr id="19" name="그림 18"/>
          <p:cNvPicPr preferRelativeResize="0">
            <a:picLocks/>
          </p:cNvPicPr>
          <p:nvPr/>
        </p:nvPicPr>
        <p:blipFill rotWithShape="1">
          <a:blip r:embed="rId3"/>
          <a:srcRect t="7797" b="7724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9667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51739" y="3800562"/>
            <a:ext cx="26580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세종문화회관 대극장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_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이명박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'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생명을 구하는 사람들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'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대통령과 맹형규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행정안전부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장관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이기환 소방방재청장 등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천여명이 참석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종선스님과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김순권 국제옥수수재단 이사장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이국종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아주대병원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교수 등 생명 구호를 위한 다짐 퍼포먼스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95829" y="6116263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49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소방의 날 기념식</a:t>
            </a:r>
          </a:p>
        </p:txBody>
      </p:sp>
      <p:pic>
        <p:nvPicPr>
          <p:cNvPr id="12" name="그림 11"/>
          <p:cNvPicPr preferRelativeResize="0">
            <a:picLocks/>
          </p:cNvPicPr>
          <p:nvPr/>
        </p:nvPicPr>
        <p:blipFill rotWithShape="1">
          <a:blip r:embed="rId2"/>
          <a:srcRect t="2803" b="6535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086" y="2643411"/>
            <a:ext cx="1224109" cy="81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4590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28078" y="3677451"/>
            <a:ext cx="270984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2007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올림픽공원 올림픽 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_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노무현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'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안전한국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함께 만들어요 희망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119'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대통령을 비롯한 박명재 행정자치부 장관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유인태 국회 행정자치위원장 등 여러인사들과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여명의 소방방재관계자들이 참석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미래소방의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비젼을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담은 영상물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119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소방동요’공연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진행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92929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95829" y="6116263"/>
            <a:ext cx="15600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45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소방의 날 기념식</a:t>
            </a:r>
          </a:p>
        </p:txBody>
      </p:sp>
      <p:pic>
        <p:nvPicPr>
          <p:cNvPr id="17" name="그림 16"/>
          <p:cNvPicPr preferRelativeResize="0">
            <a:picLocks/>
          </p:cNvPicPr>
          <p:nvPr/>
        </p:nvPicPr>
        <p:blipFill rotWithShape="1">
          <a:blip r:embed="rId2"/>
          <a:srcRect t="6005" b="8581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684" y="2838952"/>
            <a:ext cx="2017953" cy="71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0757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44623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60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광복절 경축식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/>
          <a:srcRect t="1442" b="1442"/>
          <a:stretch/>
        </p:blipFill>
        <p:spPr>
          <a:xfrm>
            <a:off x="0" y="1679211"/>
            <a:ext cx="6664397" cy="3600000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6876194" y="3800562"/>
            <a:ext cx="310040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2005년 8월 15일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 광화문과 세종로 일대]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주빈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노무현 대통령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‘광복 60, 새로운 시작’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대통령 및 광복회원, 3부 요인, 차관급 이상 인사,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주한외교단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각계인사,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시민·학생대표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해외동포 등 2만 명 이상 초청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광화문에서 충무공 이순신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장군상까지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좌석이 배치되어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일반인들도 자유롭게 참여하는 가운데 진행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644" y="2257438"/>
            <a:ext cx="998105" cy="135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2212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2"/>
          <a:srcRect b="1435"/>
          <a:stretch/>
        </p:blipFill>
        <p:spPr>
          <a:xfrm>
            <a:off x="0" y="1679210"/>
            <a:ext cx="6660000" cy="360000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95829" y="6116263"/>
            <a:ext cx="18085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故 김대중 前 대통령 국장 영결식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856853" y="4160530"/>
            <a:ext cx="3054894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8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여의도 국회 앞마당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유가족과 친지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현직 대통령 등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헌법기관장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주한 외교사절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장례위원회 위원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해외조문사절단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각계 대표와 시민 등 역대 최대 규모인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만명 참석 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765" y="2280252"/>
            <a:ext cx="2340000" cy="148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3705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9223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故 김영삼 前 대통령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국가장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영결식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054421" y="4275932"/>
            <a:ext cx="24424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26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여의도 국회의사당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유족과 친지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장례위원회 위원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국가주요인사 및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각계대표와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해외조문사절단 등 참석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134" y="2294387"/>
            <a:ext cx="2340000" cy="1452359"/>
          </a:xfrm>
          <a:prstGeom prst="rect">
            <a:avLst/>
          </a:prstGeom>
        </p:spPr>
      </p:pic>
      <p:pic>
        <p:nvPicPr>
          <p:cNvPr id="17" name="그림 16"/>
          <p:cNvPicPr preferRelativeResize="0">
            <a:picLocks/>
          </p:cNvPicPr>
          <p:nvPr/>
        </p:nvPicPr>
        <p:blipFill rotWithShape="1">
          <a:blip r:embed="rId3"/>
          <a:srcRect b="4996"/>
          <a:stretch/>
        </p:blipFill>
        <p:spPr>
          <a:xfrm>
            <a:off x="0" y="1679210"/>
            <a:ext cx="666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4183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92232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故 노무현 前 대통령 국민장 영결식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054421" y="4275932"/>
            <a:ext cx="24424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경복궁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흥례문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앞뜰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현직 대통령 등 유족과 친지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장례위원회 위원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국가주요인사 및 각계 대표와 해외조문사절단 등 참석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000" y="2303247"/>
            <a:ext cx="2340000" cy="1526882"/>
          </a:xfrm>
          <a:prstGeom prst="rect">
            <a:avLst/>
          </a:prstGeom>
        </p:spPr>
      </p:pic>
      <p:pic>
        <p:nvPicPr>
          <p:cNvPr id="12" name="그림 11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6231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586417"/>
            <a:ext cx="9906000" cy="3600000"/>
          </a:xfrm>
          <a:prstGeom prst="rect">
            <a:avLst/>
          </a:prstGeom>
          <a:solidFill>
            <a:srgbClr val="A41C1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19454" y="4617989"/>
            <a:ext cx="73061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ko-KR" sz="4800" kern="1200" spc="1300" dirty="0" err="1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Coporate</a:t>
            </a:r>
            <a:r>
              <a:rPr lang="en-US" altLang="ko-KR" sz="4800" kern="1200" spc="13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Events</a:t>
            </a:r>
            <a:endParaRPr lang="ko-KR" altLang="en-US" sz="4800" kern="1200" spc="13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610911" y="3309929"/>
            <a:ext cx="20382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743023" latinLnBrk="1" hangingPunct="1"/>
            <a:r>
              <a:rPr lang="en-US" altLang="ko-KR" sz="1400" b="1" kern="1200" spc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portfolio</a:t>
            </a:r>
            <a:endParaRPr lang="ko-KR" altLang="en-US" sz="1400" b="1" kern="1200" spc="10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648106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7876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 건설기능인의 날 기념식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7005719" y="3677451"/>
            <a:ext cx="2675332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 논현동 건설회관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층 대회의실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‘당신의 손끝이 대한민국을 만들어 갑니다’ 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국토교통부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장관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건설기능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유공자와 가족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정부 및 건설단체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노동조합 관계자 포함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 참석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조영빈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아나운서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출연진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아카펠라그룹 ‘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제니스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식전행사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김창옥 교수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명사 특강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15" name="그림 14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858" y="2776220"/>
            <a:ext cx="1198833" cy="51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3488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22012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현대종합상조 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FY2012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연도대상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시상식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887825" y="3890431"/>
            <a:ext cx="30009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세종문화회관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세종홀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프리드라이프의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설계사 및 전문의전지도사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임직원 등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명과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프리드라이프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전속모델노주현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2"/>
          <a:srcRect t="13887" b="10258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156" y="2620296"/>
            <a:ext cx="965195" cy="10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82058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3805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건설기능인의 날 기념식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905077" y="3677451"/>
            <a:ext cx="3000923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 논현동 건설회관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2F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대회의실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‘대한민국 건설기능인을 응원합니다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!’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건설산업 유공자와 가족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협회 관계자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노동단체 등 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건설기능인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35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명에게 산업훈장과 포상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대통령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국무총리 표창 등 수여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조미령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아나운서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출연진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뮤지컬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갈라쇼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‘드림 뮤지컬’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469" y="2840399"/>
            <a:ext cx="1939323" cy="6552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880" y="2685190"/>
            <a:ext cx="881339" cy="1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7726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005719" y="3677451"/>
            <a:ext cx="2675332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 양재동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엘타워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7F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그랜드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건설기능인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한국건설의 희망 愛너지’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국토교통부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고용노동부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국회의원 등 정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관계 인사와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민주노총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한국노총 등 노동조합 관계자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건설사업주단체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건설기능인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여명 참석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김경미 아나운서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출연진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마술쇼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‘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듀오매직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  초대가수 ‘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IQ’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10" name="그림 9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95829" y="6116263"/>
            <a:ext cx="13805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건설기능인의 날 기념식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260" y="2520323"/>
            <a:ext cx="1222394" cy="8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7249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436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천주통일평화의왕대관식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45334" y="4046783"/>
            <a:ext cx="2675332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천주청평수련원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 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천지인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참부모님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탄신기념식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및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천주통일평화의왕대관식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559" y="2865743"/>
            <a:ext cx="846586" cy="834989"/>
          </a:xfrm>
          <a:prstGeom prst="rect">
            <a:avLst/>
          </a:prstGeom>
        </p:spPr>
      </p:pic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3"/>
          <a:srcRect t="5242" b="6593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4449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54895" y="3677451"/>
            <a:ext cx="2675332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서울광장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주제 ‘ 따뜻한 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디지털세상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함께 만들어요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정운찬 국무총리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이각범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국가정보화전략위원회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민간위원장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등과 함께 정보화 관련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 정부부처 관계자들도 대거 참여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학부모정보감시단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인터넷기업협회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반크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정보문화포럼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선플달기국민운동본부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 시민단체 관계자들도 대거 참여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민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관이 함께하는 행사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기획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929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95829" y="6116263"/>
            <a:ext cx="17107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제23회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정보문화의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달 기념식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582" y="2544211"/>
            <a:ext cx="1354836" cy="978030"/>
          </a:xfrm>
          <a:prstGeom prst="rect">
            <a:avLst/>
          </a:prstGeom>
        </p:spPr>
      </p:pic>
      <p:pic>
        <p:nvPicPr>
          <p:cNvPr id="14" name="그림 13"/>
          <p:cNvPicPr preferRelativeResize="0">
            <a:picLocks/>
          </p:cNvPicPr>
          <p:nvPr/>
        </p:nvPicPr>
        <p:blipFill rotWithShape="1">
          <a:blip r:embed="rId4"/>
          <a:srcRect t="3844" b="3986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486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1" name="그림 10"/>
          <p:cNvPicPr preferRelativeResize="0">
            <a:picLocks/>
          </p:cNvPicPr>
          <p:nvPr/>
        </p:nvPicPr>
        <p:blipFill rotWithShape="1">
          <a:blip r:embed="rId2"/>
          <a:srcRect l="2038" r="4150" b="9659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945333" y="3677451"/>
            <a:ext cx="2675332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[345kV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의령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하동화력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T/L 7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호 훈련장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집중 호우와 지진에 의한 대규모 정전 상황 가정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한국전력공사에서 자체 개발한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자주조립식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모듈형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철주 활용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전력시설을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복구하는 훈련 진행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한국전력공사와 산업통상자원부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하동군청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경찰서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육군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39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사단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전력거래소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KPS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등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관계기관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95829" y="6116263"/>
            <a:ext cx="13516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재난대응 안전한국훈련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777" y="2897038"/>
            <a:ext cx="1728000" cy="36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0792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45334" y="3800562"/>
            <a:ext cx="28715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[인천시 옹진군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영흥면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영흥화력발전소]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국내 최초 순수 국산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풍령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상용화 단지 준공식 개최</a:t>
            </a: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한국남동발전 사장,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옹진군수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GS건설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대표, 삼성중공업</a:t>
            </a: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에너지기술평가원장과 지역주민 등 200여 명 참석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pic>
        <p:nvPicPr>
          <p:cNvPr id="3" name="그림 2"/>
          <p:cNvPicPr preferRelativeResize="0">
            <a:picLocks/>
          </p:cNvPicPr>
          <p:nvPr/>
        </p:nvPicPr>
        <p:blipFill rotWithShape="1">
          <a:blip r:embed="rId2"/>
          <a:srcRect t="14596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920" y="2963510"/>
            <a:ext cx="1534630" cy="246551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95829" y="6116263"/>
            <a:ext cx="18646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영흥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국산풍력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상용화단지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준공식</a:t>
            </a:r>
          </a:p>
        </p:txBody>
      </p:sp>
    </p:spTree>
    <p:extLst>
      <p:ext uri="{BB962C8B-B14F-4D97-AF65-F5344CB8AC3E}">
        <p14:creationId xmlns:p14="http://schemas.microsoft.com/office/powerpoint/2010/main" val="1614708529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5829" y="6116263"/>
            <a:ext cx="19319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울진 원자력 5 · 6호기 종합 준공식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t="1219" b="10079"/>
          <a:stretch/>
        </p:blipFill>
        <p:spPr>
          <a:xfrm>
            <a:off x="0" y="1679211"/>
            <a:ext cx="6665156" cy="36000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006221" y="4169894"/>
            <a:ext cx="25587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[경북 울진군 북면 울진원자력본부]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한국표준형원전으로 건설된 울진 원전 5·6호기 준공 기념 </a:t>
            </a: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산업자원부 장관, 경북도지사,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울진군수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울진군의회의장과</a:t>
            </a: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지역주민 등 400여 명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en-US" altLang="ko-KR" sz="800" dirty="0">
              <a:solidFill>
                <a:srgbClr val="5C5C5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  <a:endParaRPr lang="ko-KR" altLang="en-US" sz="800" dirty="0">
              <a:solidFill>
                <a:srgbClr val="5C5C5C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692" y="2924729"/>
            <a:ext cx="1715085" cy="32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1179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945334" y="4169894"/>
            <a:ext cx="267533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인천시 옹진군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영흥면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영흥화력발전소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산업자원부 장관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한국남동발전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사장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영흥화력본부장 등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내외빈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400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 명 참석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실행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운영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95829" y="6116263"/>
            <a:ext cx="18646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영흥화력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및 송전선로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종합준공식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1" name="그림 10"/>
          <p:cNvPicPr preferRelativeResize="0">
            <a:picLocks/>
          </p:cNvPicPr>
          <p:nvPr/>
        </p:nvPicPr>
        <p:blipFill rotWithShape="1">
          <a:blip r:embed="rId2"/>
          <a:srcRect t="12288" b="3042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777" y="2897038"/>
            <a:ext cx="1728000" cy="36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38910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586417"/>
            <a:ext cx="9906000" cy="3600000"/>
          </a:xfrm>
          <a:prstGeom prst="rect">
            <a:avLst/>
          </a:prstGeom>
          <a:solidFill>
            <a:srgbClr val="A41C1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33533" y="4617988"/>
            <a:ext cx="86156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ko-KR" sz="4800" kern="12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Exhibition • Video production</a:t>
            </a:r>
            <a:endParaRPr lang="ko-KR" altLang="en-US" sz="4800" kern="12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610911" y="3309929"/>
            <a:ext cx="20382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743023" latinLnBrk="1" hangingPunct="1"/>
            <a:r>
              <a:rPr lang="en-US" altLang="ko-KR" sz="1400" b="1" kern="1200" spc="1000" dirty="0"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portfolio</a:t>
            </a:r>
            <a:endParaRPr lang="ko-KR" altLang="en-US" sz="1400" b="1" kern="1200" spc="1000" dirty="0"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5848670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005719" y="3800562"/>
            <a:ext cx="2675332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한국소방안전협회 로비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전시홍보관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소방회관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층 로비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대구지하철 화재 등 대형화재 발생 사례들과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협회의 주요 업무 및 발자취를 한눈에 볼 수 있음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각종 영상과 포스터 등 소방관련 홍보물이 전시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한국소방안전협회를 찾는 사람들에게 유익하고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다양한 볼거리 제공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95829" y="6116263"/>
            <a:ext cx="14654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한국소방안전협회 홍보관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523" y="2875799"/>
            <a:ext cx="1571707" cy="358110"/>
          </a:xfrm>
          <a:prstGeom prst="rect">
            <a:avLst/>
          </a:prstGeom>
        </p:spPr>
      </p:pic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2566927" y="4472389"/>
            <a:ext cx="3960000" cy="712596"/>
            <a:chOff x="2161487" y="4412005"/>
            <a:chExt cx="4401262" cy="792000"/>
          </a:xfrm>
        </p:grpSpPr>
        <p:pic>
          <p:nvPicPr>
            <p:cNvPr id="4" name="그림 3"/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61487" y="4412005"/>
              <a:ext cx="1425600" cy="792000"/>
            </a:xfrm>
            <a:prstGeom prst="rect">
              <a:avLst/>
            </a:prstGeom>
            <a:ln w="12700">
              <a:solidFill>
                <a:sysClr val="window" lastClr="FFFFFF"/>
              </a:solidFill>
            </a:ln>
          </p:spPr>
        </p:pic>
        <p:pic>
          <p:nvPicPr>
            <p:cNvPr id="5" name="그림 4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6330" y="4412005"/>
              <a:ext cx="1425600" cy="792000"/>
            </a:xfrm>
            <a:prstGeom prst="rect">
              <a:avLst/>
            </a:prstGeom>
            <a:ln w="12700">
              <a:solidFill>
                <a:sysClr val="window" lastClr="FFFFFF"/>
              </a:solidFill>
            </a:ln>
          </p:spPr>
        </p:pic>
        <p:pic>
          <p:nvPicPr>
            <p:cNvPr id="6" name="그림 5"/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37149" y="4412005"/>
              <a:ext cx="1425600" cy="792000"/>
            </a:xfrm>
            <a:prstGeom prst="rect">
              <a:avLst/>
            </a:prstGeom>
            <a:ln w="12700">
              <a:solidFill>
                <a:sysClr val="window" lastClr="FFFFF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42492598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 rotWithShape="1">
          <a:blip r:embed="rId2"/>
          <a:srcRect t="7294" b="11227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005719" y="4539226"/>
            <a:ext cx="267533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과천청사 중앙공무원교육원 홍보관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마스터플랜 수립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디자인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시공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295829" y="6116263"/>
            <a:ext cx="19495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중앙공무원교육원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창조학교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홍보관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516560" y="2898220"/>
            <a:ext cx="29113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i="1" kern="1200" spc="300" dirty="0" err="1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Creativity</a:t>
            </a:r>
            <a:endParaRPr lang="en-US" altLang="ko-KR" sz="2000" b="1" i="1" kern="1200" spc="300" dirty="0">
              <a:solidFill>
                <a:srgbClr val="7E673E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r>
              <a:rPr lang="en-US" altLang="ko-KR" sz="2000" b="1" i="1" kern="1200" spc="300" dirty="0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                 </a:t>
            </a:r>
            <a:r>
              <a:rPr lang="ko-KR" altLang="en-US" sz="2000" b="1" i="1" kern="1200" spc="300" dirty="0" err="1">
                <a:solidFill>
                  <a:srgbClr val="7E673E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School</a:t>
            </a:r>
            <a:endParaRPr lang="ko-KR" altLang="en-US" sz="2000" b="1" i="1" kern="1200" spc="300" dirty="0">
              <a:solidFill>
                <a:srgbClr val="7E673E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43863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그림 12"/>
          <p:cNvPicPr preferRelativeResize="0">
            <a:picLocks/>
          </p:cNvPicPr>
          <p:nvPr/>
        </p:nvPicPr>
        <p:blipFill rotWithShape="1">
          <a:blip r:embed="rId2"/>
          <a:srcRect b="9234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4" name="그림 3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67999" y="4472389"/>
            <a:ext cx="1281600" cy="712800"/>
          </a:xfrm>
          <a:prstGeom prst="rect">
            <a:avLst/>
          </a:prstGeom>
          <a:ln w="12700">
            <a:solidFill>
              <a:sysClr val="window" lastClr="FFFFFF"/>
            </a:solidFill>
          </a:ln>
        </p:spPr>
      </p:pic>
      <p:sp>
        <p:nvSpPr>
          <p:cNvPr id="18" name="직사각형 17"/>
          <p:cNvSpPr/>
          <p:nvPr/>
        </p:nvSpPr>
        <p:spPr>
          <a:xfrm>
            <a:off x="7005719" y="4293004"/>
            <a:ext cx="2675332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일산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KINTEX]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51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소방의 날 기념 관련 전시부스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Booth Design / Director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95829" y="6116263"/>
            <a:ext cx="11528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소방 장비 전시부스</a:t>
            </a:r>
            <a:endParaRPr lang="en-US" altLang="ko-KR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4" name="그림 23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44255" y="4472389"/>
            <a:ext cx="1281600" cy="712800"/>
          </a:xfrm>
          <a:prstGeom prst="rect">
            <a:avLst/>
          </a:prstGeom>
          <a:ln w="12700">
            <a:solidFill>
              <a:sysClr val="window" lastClr="FFFFFF"/>
            </a:solidFill>
          </a:ln>
        </p:spPr>
      </p:pic>
      <p:pic>
        <p:nvPicPr>
          <p:cNvPr id="25" name="그림 24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912972" y="4472389"/>
            <a:ext cx="1281600" cy="712800"/>
          </a:xfrm>
          <a:prstGeom prst="rect">
            <a:avLst/>
          </a:prstGeom>
          <a:ln w="12700">
            <a:solidFill>
              <a:sysClr val="window" lastClr="FFFFFF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1505" y="2855370"/>
            <a:ext cx="1033922" cy="95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83887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6" name="그림 15"/>
          <p:cNvPicPr preferRelativeResize="0">
            <a:picLocks/>
          </p:cNvPicPr>
          <p:nvPr/>
        </p:nvPicPr>
        <p:blipFill rotWithShape="1">
          <a:blip r:embed="rId2"/>
          <a:srcRect l="897" t="3536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grpSp>
        <p:nvGrpSpPr>
          <p:cNvPr id="2" name="그룹 1"/>
          <p:cNvGrpSpPr>
            <a:grpSpLocks noChangeAspect="1"/>
          </p:cNvGrpSpPr>
          <p:nvPr/>
        </p:nvGrpSpPr>
        <p:grpSpPr>
          <a:xfrm>
            <a:off x="2566927" y="4472389"/>
            <a:ext cx="3960000" cy="712596"/>
            <a:chOff x="2161487" y="4412005"/>
            <a:chExt cx="4401262" cy="792000"/>
          </a:xfrm>
        </p:grpSpPr>
        <p:pic>
          <p:nvPicPr>
            <p:cNvPr id="5" name="그림 4"/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6330" y="4412005"/>
              <a:ext cx="1425600" cy="792000"/>
            </a:xfrm>
            <a:prstGeom prst="rect">
              <a:avLst/>
            </a:prstGeom>
            <a:ln w="12700">
              <a:solidFill>
                <a:sysClr val="window" lastClr="FFFFFF"/>
              </a:solidFill>
            </a:ln>
          </p:spPr>
        </p:pic>
        <p:pic>
          <p:nvPicPr>
            <p:cNvPr id="12" name="그림 11"/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7149" y="4412005"/>
              <a:ext cx="1425600" cy="792000"/>
            </a:xfrm>
            <a:prstGeom prst="rect">
              <a:avLst/>
            </a:prstGeom>
            <a:ln w="12700">
              <a:solidFill>
                <a:sysClr val="window" lastClr="FFFFFF"/>
              </a:solidFill>
            </a:ln>
          </p:spPr>
        </p:pic>
        <p:pic>
          <p:nvPicPr>
            <p:cNvPr id="13" name="그림 12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61487" y="4412005"/>
              <a:ext cx="1425600" cy="792000"/>
            </a:xfrm>
            <a:prstGeom prst="rect">
              <a:avLst/>
            </a:prstGeom>
            <a:ln w="12700">
              <a:solidFill>
                <a:sysClr val="window" lastClr="FFFFFF"/>
              </a:solidFill>
            </a:ln>
          </p:spPr>
        </p:pic>
      </p:grpSp>
      <p:sp>
        <p:nvSpPr>
          <p:cNvPr id="9" name="직사각형 8"/>
          <p:cNvSpPr/>
          <p:nvPr/>
        </p:nvSpPr>
        <p:spPr>
          <a:xfrm>
            <a:off x="7005719" y="3677451"/>
            <a:ext cx="2675332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시흥 스마트시티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SMART POLICE</a:t>
            </a: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[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인천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송도컨벤시아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]</a:t>
            </a: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74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경찰의 날 기념식과 함께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차 산업혁명에 맞춰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국내 우수한 첨단 치안 기술과 경찰 장비를 알리기 위해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경찰청 주최로 개최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실종자 및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자살위험자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수색을 위한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Patrol Robot,</a:t>
            </a:r>
          </a:p>
          <a:p>
            <a:pPr algn="l" defTabSz="743023" latinLnBrk="1" hangingPunct="1"/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USIS,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서울대학교 스마트 캠퍼스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체험존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Booth Design / Director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295829" y="6116263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제1회 국제치안산업박람회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4300" y="2717288"/>
            <a:ext cx="1916888" cy="5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2000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992450" y="4539226"/>
            <a:ext cx="1888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 SHOP 2019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PET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FAIR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서울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 PET FAIR (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일산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울산 미래 박람회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293AAAE-6F20-824D-B607-28D38CC314C6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34009" y="4401458"/>
            <a:ext cx="1191982" cy="65165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49F1B2D-1FB2-E642-9636-B3EB103AD23D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994030" y="4401458"/>
            <a:ext cx="1206259" cy="64408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0F3AF74E-1586-F04C-ADE7-7D4F8EC3FF8B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68328" y="4401457"/>
            <a:ext cx="1191982" cy="644081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95829" y="6116263"/>
            <a:ext cx="15664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743023" latinLnBrk="1" hangingPunct="1"/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Booth Design / Director</a:t>
            </a:r>
          </a:p>
        </p:txBody>
      </p:sp>
      <p:pic>
        <p:nvPicPr>
          <p:cNvPr id="4" name="그림 3"/>
          <p:cNvPicPr preferRelativeResize="0">
            <a:picLocks/>
          </p:cNvPicPr>
          <p:nvPr/>
        </p:nvPicPr>
        <p:blipFill rotWithShape="1">
          <a:blip r:embed="rId5"/>
          <a:srcRect l="-1" r="5816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7100345" y="2859063"/>
            <a:ext cx="2340000" cy="1440000"/>
            <a:chOff x="7143475" y="2859063"/>
            <a:chExt cx="2322748" cy="1422748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E49F1B2D-1FB2-E642-9636-B3EB103AD23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43475" y="3577981"/>
              <a:ext cx="1149321" cy="703830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0F3AF74E-1586-F04C-ADE7-7D4F8EC3FF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6902" y="3577981"/>
              <a:ext cx="1149321" cy="703830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2293AAAE-6F20-824D-B607-28D38CC314C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6902" y="2859063"/>
              <a:ext cx="1149321" cy="703830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4BC0BA63-8D51-394B-8FA2-A3FDCDFB80F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43475" y="2859063"/>
              <a:ext cx="1149321" cy="703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432804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40227" y="4662336"/>
            <a:ext cx="2173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제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24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회 부산 국제영화제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_JHONNIE WALKER</a:t>
            </a: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광주세계수영선수권대회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ICT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체험관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KT 5G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체험관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5829" y="6116263"/>
            <a:ext cx="9797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Space Design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15" name="그림 14"/>
          <p:cNvPicPr preferRelativeResize="0">
            <a:picLocks/>
          </p:cNvPicPr>
          <p:nvPr/>
        </p:nvPicPr>
        <p:blipFill rotWithShape="1">
          <a:blip r:embed="rId2"/>
          <a:srcRect t="759" r="1172" b="4137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2E822FB-99B8-4146-A234-BD2CDB578F0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49935"/>
          <a:stretch/>
        </p:blipFill>
        <p:spPr>
          <a:xfrm>
            <a:off x="7113000" y="2859063"/>
            <a:ext cx="23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18262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14349" y="4908557"/>
            <a:ext cx="21734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743023" latinLnBrk="1" hangingPunct="1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·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퓨리나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원 건강 하우스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5829" y="6116263"/>
            <a:ext cx="9797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Space Design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/>
          <p:cNvPicPr preferRelativeResize="0">
            <a:picLocks/>
          </p:cNvPicPr>
          <p:nvPr/>
        </p:nvPicPr>
        <p:blipFill rotWithShape="1">
          <a:blip r:embed="rId2"/>
          <a:srcRect t="10957" b="4652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4" name="Picture 2" descr="20190925purina one hous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3"/>
          <a:stretch/>
        </p:blipFill>
        <p:spPr bwMode="auto">
          <a:xfrm>
            <a:off x="6964707" y="2543956"/>
            <a:ext cx="2636586" cy="142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26934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1" name="그림 10"/>
          <p:cNvPicPr preferRelativeResize="0">
            <a:picLocks/>
          </p:cNvPicPr>
          <p:nvPr/>
        </p:nvPicPr>
        <p:blipFill rotWithShape="1">
          <a:blip r:embed="rId2"/>
          <a:srcRect b="3318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7053939" y="4493059"/>
            <a:ext cx="24581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KEPCO형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스마트시티 통합운영플랫폼 대내외 홍보자료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스마트시티 배경 및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기능소개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등 3개 파트로 구성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119" y="2324265"/>
            <a:ext cx="2279861" cy="1411857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295829" y="6128471"/>
            <a:ext cx="19495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스마트시티 홍보영상</a:t>
            </a:r>
          </a:p>
        </p:txBody>
      </p:sp>
    </p:spTree>
    <p:extLst>
      <p:ext uri="{BB962C8B-B14F-4D97-AF65-F5344CB8AC3E}">
        <p14:creationId xmlns:p14="http://schemas.microsoft.com/office/powerpoint/2010/main" val="189155828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053939" y="4838115"/>
            <a:ext cx="24581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2"/>
          <a:srcRect l="14029" b="11351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501" y="2310193"/>
            <a:ext cx="2338479" cy="144000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295827" y="6128471"/>
            <a:ext cx="2063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을지태극훈련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사전영상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2960302"/>
            <a:ext cx="6660000" cy="900000"/>
          </a:xfrm>
          <a:prstGeom prst="rect">
            <a:avLst/>
          </a:prstGeom>
          <a:solidFill>
            <a:srgbClr val="0046A0">
              <a:alpha val="59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69413" y="3010192"/>
            <a:ext cx="524935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</a:t>
            </a:r>
            <a:r>
              <a:rPr lang="ko-KR" altLang="en-US" sz="1800" b="1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을지태극연습</a:t>
            </a:r>
            <a:endParaRPr lang="en-US" altLang="ko-KR" sz="1800" b="1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800" b="1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전력설비 긴급복구 실제훈련</a:t>
            </a:r>
          </a:p>
        </p:txBody>
      </p:sp>
    </p:spTree>
    <p:extLst>
      <p:ext uri="{BB962C8B-B14F-4D97-AF65-F5344CB8AC3E}">
        <p14:creationId xmlns:p14="http://schemas.microsoft.com/office/powerpoint/2010/main" val="151673014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053939" y="4838115"/>
            <a:ext cx="24581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2"/>
          <a:srcRect l="14029" b="11351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295828" y="6128471"/>
            <a:ext cx="20633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한국전력공사 안전한국훈련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사전영상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3963447"/>
            <a:ext cx="6660000" cy="900000"/>
          </a:xfrm>
          <a:prstGeom prst="rect">
            <a:avLst/>
          </a:prstGeom>
          <a:solidFill>
            <a:srgbClr val="0046A0">
              <a:alpha val="59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407979" y="3148975"/>
            <a:ext cx="60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</a:t>
            </a:r>
            <a:r>
              <a:rPr lang="ko-KR" altLang="en-US" sz="2800" b="1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재난대응 안전한국훈련</a:t>
            </a:r>
          </a:p>
        </p:txBody>
      </p:sp>
      <p:grpSp>
        <p:nvGrpSpPr>
          <p:cNvPr id="17" name="그룹 16"/>
          <p:cNvGrpSpPr>
            <a:grpSpLocks/>
          </p:cNvGrpSpPr>
          <p:nvPr/>
        </p:nvGrpSpPr>
        <p:grpSpPr>
          <a:xfrm>
            <a:off x="7074980" y="2310193"/>
            <a:ext cx="2340000" cy="1440000"/>
            <a:chOff x="6985740" y="2248630"/>
            <a:chExt cx="2588996" cy="1526467"/>
          </a:xfrm>
        </p:grpSpPr>
        <p:pic>
          <p:nvPicPr>
            <p:cNvPr id="21" name="그림 20"/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5740" y="2248630"/>
              <a:ext cx="1260000" cy="720000"/>
            </a:xfrm>
            <a:prstGeom prst="rect">
              <a:avLst/>
            </a:prstGeom>
          </p:spPr>
        </p:pic>
        <p:pic>
          <p:nvPicPr>
            <p:cNvPr id="22" name="그림 21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14736" y="2248630"/>
              <a:ext cx="1260000" cy="720000"/>
            </a:xfrm>
            <a:prstGeom prst="rect">
              <a:avLst/>
            </a:prstGeom>
          </p:spPr>
        </p:pic>
        <p:pic>
          <p:nvPicPr>
            <p:cNvPr id="23" name="그림 22"/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14736" y="3055097"/>
              <a:ext cx="1260000" cy="720000"/>
            </a:xfrm>
            <a:prstGeom prst="rect">
              <a:avLst/>
            </a:prstGeom>
          </p:spPr>
        </p:pic>
        <p:pic>
          <p:nvPicPr>
            <p:cNvPr id="24" name="그림 23"/>
            <p:cNvPicPr preferRelativeResize="0"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85740" y="3055097"/>
              <a:ext cx="126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2898858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2"/>
          <a:srcRect b="2771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106" y="2332735"/>
            <a:ext cx="2327788" cy="14400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5829" y="6128471"/>
            <a:ext cx="16882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KTV UHD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영상미학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-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수원편</a:t>
            </a:r>
            <a:endParaRPr lang="ko-KR" altLang="en-US" sz="10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053939" y="4616169"/>
            <a:ext cx="2342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프로젝트 기간 2019.01.01 ~ 2019.12.31 (총 8편)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</a:p>
        </p:txBody>
      </p:sp>
    </p:spTree>
    <p:extLst>
      <p:ext uri="{BB962C8B-B14F-4D97-AF65-F5344CB8AC3E}">
        <p14:creationId xmlns:p14="http://schemas.microsoft.com/office/powerpoint/2010/main" val="1712811446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그림 12"/>
          <p:cNvPicPr preferRelativeResize="0">
            <a:picLocks/>
          </p:cNvPicPr>
          <p:nvPr/>
        </p:nvPicPr>
        <p:blipFill rotWithShape="1">
          <a:blip r:embed="rId2"/>
          <a:srcRect t="2009" b="4565"/>
          <a:stretch/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730" y="2332734"/>
            <a:ext cx="2402512" cy="1509503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243731" y="6128471"/>
            <a:ext cx="25490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JTBC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특집다큐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미래를 향한 자율주행자동차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7053939" y="4416115"/>
            <a:ext cx="24581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자율주행 자동차의 다양한 국내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해외 사례 및 자료와 전문가들의 전망 등을 통해 대한민국 자율주행 자동차의 미래와 가능성을 전망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</a:t>
            </a:r>
          </a:p>
        </p:txBody>
      </p:sp>
    </p:spTree>
    <p:extLst>
      <p:ext uri="{BB962C8B-B14F-4D97-AF65-F5344CB8AC3E}">
        <p14:creationId xmlns:p14="http://schemas.microsoft.com/office/powerpoint/2010/main" val="209084667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11"/>
            <a:ext cx="6660000" cy="36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106" y="2332735"/>
            <a:ext cx="2308333" cy="144000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7041312" y="4416115"/>
            <a:ext cx="30616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날마다 새로워진다는 것, 미래를 꿈꾼다는 것, 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바로 디자인의 힘!</a:t>
            </a: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서비스디자인과 </a:t>
            </a:r>
            <a:r>
              <a:rPr lang="ko-KR" altLang="en-US" sz="8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국민행복의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상관관계를 밝힘</a:t>
            </a:r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endParaRPr lang="en-US" altLang="ko-KR" sz="8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l"/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수행업무 </a:t>
            </a:r>
            <a:r>
              <a:rPr lang="en-US" altLang="ko-KR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 </a:t>
            </a:r>
            <a:r>
              <a:rPr lang="ko-KR" altLang="en-US" sz="8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영상제작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95829" y="6128471"/>
            <a:ext cx="23214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JTBC </a:t>
            </a:r>
            <a:r>
              <a:rPr lang="ko-KR" altLang="en-US" sz="1000" kern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특집다큐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10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국민 행복을 디자인 하다</a:t>
            </a:r>
          </a:p>
        </p:txBody>
      </p:sp>
    </p:spTree>
    <p:extLst>
      <p:ext uri="{BB962C8B-B14F-4D97-AF65-F5344CB8AC3E}">
        <p14:creationId xmlns:p14="http://schemas.microsoft.com/office/powerpoint/2010/main" val="80235969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E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1679211"/>
            <a:ext cx="9906000" cy="3600000"/>
          </a:xfrm>
          <a:prstGeom prst="rect">
            <a:avLst/>
          </a:prstGeom>
          <a:solidFill>
            <a:srgbClr val="221E1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654826" y="4839554"/>
            <a:ext cx="9204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latinLnBrk="1">
              <a:spcAft>
                <a:spcPts val="400"/>
              </a:spcAft>
            </a:pPr>
            <a:r>
              <a:rPr lang="ko-KR" altLang="en-US" sz="12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감사합니다</a:t>
            </a:r>
            <a:r>
              <a:rPr lang="en-US" altLang="ko-KR" sz="1200" kern="12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FF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200" kern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FFFF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6277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4871A6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4523</TotalTime>
  <Words>2395</Words>
  <Application>Microsoft Office PowerPoint</Application>
  <PresentationFormat>A4 용지(210x297mm)</PresentationFormat>
  <Paragraphs>447</Paragraphs>
  <Slides>45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2" baseType="lpstr">
      <vt:lpstr>Helvetica</vt:lpstr>
      <vt:lpstr>Arial</vt:lpstr>
      <vt:lpstr>Calibri</vt:lpstr>
      <vt:lpstr>나눔바른고딕</vt:lpstr>
      <vt:lpstr>NanumSquareRound Regular</vt:lpstr>
      <vt:lpstr>Adobe 고딕 Std B</vt:lpstr>
      <vt:lpstr>21_BasicWhite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경화 전</cp:lastModifiedBy>
  <cp:revision>612</cp:revision>
  <cp:lastPrinted>2022-01-20T05:25:00Z</cp:lastPrinted>
  <dcterms:modified xsi:type="dcterms:W3CDTF">2026-07-31T01:33:52Z</dcterms:modified>
</cp:coreProperties>
</file>